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61" r:id="rId4"/>
    <p:sldId id="275" r:id="rId5"/>
    <p:sldId id="283" r:id="rId6"/>
    <p:sldId id="312" r:id="rId7"/>
    <p:sldId id="281" r:id="rId8"/>
    <p:sldId id="282" r:id="rId9"/>
    <p:sldId id="284" r:id="rId10"/>
    <p:sldId id="326" r:id="rId11"/>
    <p:sldId id="265" r:id="rId12"/>
    <p:sldId id="299" r:id="rId13"/>
    <p:sldId id="293" r:id="rId14"/>
    <p:sldId id="291" r:id="rId15"/>
    <p:sldId id="320" r:id="rId16"/>
    <p:sldId id="292" r:id="rId17"/>
    <p:sldId id="309" r:id="rId18"/>
    <p:sldId id="262" r:id="rId19"/>
    <p:sldId id="304" r:id="rId20"/>
    <p:sldId id="307" r:id="rId21"/>
    <p:sldId id="324" r:id="rId22"/>
    <p:sldId id="305" r:id="rId23"/>
    <p:sldId id="269" r:id="rId24"/>
    <p:sldId id="294" r:id="rId25"/>
    <p:sldId id="295" r:id="rId26"/>
    <p:sldId id="296" r:id="rId27"/>
    <p:sldId id="297" r:id="rId28"/>
    <p:sldId id="278" r:id="rId29"/>
    <p:sldId id="319" r:id="rId30"/>
    <p:sldId id="314" r:id="rId31"/>
    <p:sldId id="323" r:id="rId32"/>
    <p:sldId id="318" r:id="rId33"/>
    <p:sldId id="313" r:id="rId34"/>
    <p:sldId id="286" r:id="rId35"/>
    <p:sldId id="287" r:id="rId36"/>
    <p:sldId id="288" r:id="rId37"/>
    <p:sldId id="290" r:id="rId38"/>
    <p:sldId id="285" r:id="rId39"/>
    <p:sldId id="325" r:id="rId40"/>
    <p:sldId id="321" r:id="rId41"/>
    <p:sldId id="322" r:id="rId4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4" roundtripDataSignature="AMtx7mj5GdbxsaFl02bTEFBl/9s84/Z/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Code%20frequency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Code%20frequency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2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2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&#53685;&#54633;%20&#47928;&#49436;2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F25-4D25-B40B-4D9190B32D39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F25-4D25-B40B-4D9190B32D3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'Code frequency'!$F$1:$G$1</c:f>
              <c:strCache>
                <c:ptCount val="2"/>
                <c:pt idx="0">
                  <c:v>Additions</c:v>
                </c:pt>
                <c:pt idx="1">
                  <c:v>Deletions</c:v>
                </c:pt>
              </c:strCache>
            </c:strRef>
          </c:cat>
          <c:val>
            <c:numRef>
              <c:f>'Code frequency'!$F$2:$G$2</c:f>
              <c:numCache>
                <c:formatCode>General</c:formatCode>
                <c:ptCount val="2"/>
                <c:pt idx="0">
                  <c:v>11554</c:v>
                </c:pt>
                <c:pt idx="1">
                  <c:v>7015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F25-4D25-B40B-4D9190B32D3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61703520"/>
        <c:axId val="261696032"/>
      </c:barChart>
      <c:catAx>
        <c:axId val="2617035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61696032"/>
        <c:crosses val="autoZero"/>
        <c:auto val="1"/>
        <c:lblAlgn val="ctr"/>
        <c:lblOffset val="100"/>
        <c:noMultiLvlLbl val="0"/>
      </c:catAx>
      <c:valAx>
        <c:axId val="2616960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61703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E5D-4C91-8BA3-B661C466463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'Code frequency'!$B$19:$C$19</c:f>
              <c:strCache>
                <c:ptCount val="2"/>
                <c:pt idx="0">
                  <c:v>Code Lines</c:v>
                </c:pt>
                <c:pt idx="1">
                  <c:v>Test Lines</c:v>
                </c:pt>
              </c:strCache>
            </c:strRef>
          </c:cat>
          <c:val>
            <c:numRef>
              <c:f>'Code frequency'!$B$20:$C$20</c:f>
              <c:numCache>
                <c:formatCode>General</c:formatCode>
                <c:ptCount val="2"/>
                <c:pt idx="0">
                  <c:v>1136</c:v>
                </c:pt>
                <c:pt idx="1">
                  <c:v>1488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E5D-4C91-8BA3-B661C466463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349521984"/>
        <c:axId val="349522400"/>
      </c:barChart>
      <c:catAx>
        <c:axId val="3495219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49522400"/>
        <c:crosses val="autoZero"/>
        <c:auto val="1"/>
        <c:lblAlgn val="ctr"/>
        <c:lblOffset val="100"/>
        <c:noMultiLvlLbl val="0"/>
      </c:catAx>
      <c:valAx>
        <c:axId val="3495224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49521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6DC-4025-8EF5-0EC7B3436F7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6DC-4025-8EF5-0EC7B3436F76}"/>
              </c:ext>
            </c:extLst>
          </c:dPt>
          <c:val>
            <c:numRef>
              <c:f>Sheet1!$K$16:$L$16</c:f>
              <c:numCache>
                <c:formatCode>General</c:formatCode>
                <c:ptCount val="2"/>
                <c:pt idx="0">
                  <c:v>43.113772455089823</c:v>
                </c:pt>
                <c:pt idx="1">
                  <c:v>56.886227544910184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6DC-4025-8EF5-0EC7B3436F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0" i="0" u="none" strike="noStrike" baseline="0" dirty="0" err="1"/>
              <a:t>함수별</a:t>
            </a:r>
            <a:r>
              <a:rPr lang="ko-KR" altLang="en-US" sz="1400" b="0" i="0" u="none" strike="noStrike" baseline="0" dirty="0"/>
              <a:t> 복잡도 등급 비율</a:t>
            </a:r>
            <a:r>
              <a:rPr lang="en-US" altLang="ko-KR" sz="1400" b="0" i="0" u="none" strike="noStrike" baseline="0" dirty="0"/>
              <a:t>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01E-46ED-AB22-F8F79E2C273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01E-46ED-AB22-F8F79E2C2739}"/>
              </c:ext>
            </c:extLst>
          </c:dPt>
          <c:dLbls>
            <c:dLbl>
              <c:idx val="0"/>
              <c:layout>
                <c:manualLayout>
                  <c:x val="-1.2872739288512609E-2"/>
                  <c:y val="0.1246160409556312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01E-46ED-AB22-F8F79E2C2739}"/>
                </c:ext>
              </c:extLst>
            </c:dLbl>
            <c:dLbl>
              <c:idx val="1"/>
              <c:layout>
                <c:manualLayout>
                  <c:x val="0"/>
                  <c:y val="0.1137798634812286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01E-46ED-AB22-F8F79E2C273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Sheet3!$J$1:$J$2</c:f>
              <c:strCache>
                <c:ptCount val="2"/>
                <c:pt idx="0">
                  <c:v>A</c:v>
                </c:pt>
                <c:pt idx="1">
                  <c:v>B</c:v>
                </c:pt>
              </c:strCache>
            </c:strRef>
          </c:cat>
          <c:val>
            <c:numRef>
              <c:f>Sheet3!$K$1:$K$2</c:f>
              <c:numCache>
                <c:formatCode>General</c:formatCode>
                <c:ptCount val="2"/>
                <c:pt idx="0">
                  <c:v>199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01E-46ED-AB22-F8F79E2C2739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Sheet2!$F$1:$F$38</cx:f>
        <cx:lvl ptCount="38" formatCode="G/표준">
          <cx:pt idx="0">9</cx:pt>
          <cx:pt idx="1">1</cx:pt>
          <cx:pt idx="2">0</cx:pt>
          <cx:pt idx="3">0</cx:pt>
          <cx:pt idx="4">0</cx:pt>
          <cx:pt idx="5">0</cx:pt>
          <cx:pt idx="6">6</cx:pt>
          <cx:pt idx="7">13</cx:pt>
          <cx:pt idx="8">1</cx:pt>
          <cx:pt idx="9">8</cx:pt>
          <cx:pt idx="10">6</cx:pt>
          <cx:pt idx="11">0</cx:pt>
          <cx:pt idx="12">11</cx:pt>
          <cx:pt idx="13">1</cx:pt>
          <cx:pt idx="14">4</cx:pt>
          <cx:pt idx="15">7</cx:pt>
          <cx:pt idx="16">2</cx:pt>
          <cx:pt idx="17">0</cx:pt>
          <cx:pt idx="18">4</cx:pt>
          <cx:pt idx="19">7</cx:pt>
          <cx:pt idx="20">6</cx:pt>
          <cx:pt idx="21">4</cx:pt>
          <cx:pt idx="22">4</cx:pt>
          <cx:pt idx="23">5</cx:pt>
          <cx:pt idx="24">4</cx:pt>
          <cx:pt idx="25">3</cx:pt>
          <cx:pt idx="26">5</cx:pt>
          <cx:pt idx="27">4</cx:pt>
          <cx:pt idx="28">5</cx:pt>
          <cx:pt idx="29">5</cx:pt>
          <cx:pt idx="30">7</cx:pt>
          <cx:pt idx="31">4</cx:pt>
          <cx:pt idx="32">0</cx:pt>
          <cx:pt idx="33">3</cx:pt>
          <cx:pt idx="34">5</cx:pt>
          <cx:pt idx="35">3</cx:pt>
          <cx:pt idx="36">3</cx:pt>
          <cx:pt idx="37">5</cx:pt>
        </cx:lvl>
      </cx:numDim>
    </cx:data>
  </cx:chartData>
  <cx:chart>
    <cx:plotArea>
      <cx:plotAreaRegion>
        <cx:series layoutId="clusteredColumn" uniqueId="{1C455917-E1D8-45DE-9645-C4D7638C2B61}">
          <cx:dataLabels>
            <cx:txPr>
              <a:bodyPr vertOverflow="overflow" horzOverflow="overflow" wrap="square" lIns="0" tIns="0" rIns="0" bIns="0"/>
              <a:lstStyle/>
              <a:p>
                <a:pPr algn="ctr" rtl="0">
                  <a:defRPr sz="1600" b="0" i="0">
                    <a:solidFill>
                      <a:srgbClr val="595959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pPr>
                <a:endParaRPr lang="ko-KR" altLang="en-US" sz="1600"/>
              </a:p>
            </cx:txPr>
            <cx:visibility seriesName="0" categoryName="0" value="1"/>
          </cx:dataLabels>
          <cx:dataId val="0"/>
          <cx:layoutPr>
            <cx:binning intervalClosed="r">
              <cx:binSize val="5"/>
            </cx:binning>
          </cx:layoutPr>
        </cx:series>
      </cx:plotAreaRegion>
      <cx:axis id="0">
        <cx:catScaling gapWidth="0"/>
        <cx:tickLabels/>
        <cx:txPr>
          <a:bodyPr vertOverflow="overflow" horzOverflow="overflow" wrap="square" lIns="0" tIns="0" rIns="0" bIns="0"/>
          <a:lstStyle/>
          <a:p>
            <a:pPr algn="ctr" rtl="0">
              <a:defRPr sz="1600" b="0" i="0">
                <a:solidFill>
                  <a:srgbClr val="59595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pPr>
            <a:endParaRPr lang="ko-KR" altLang="en-US" sz="1600"/>
          </a:p>
        </cx:txPr>
      </cx:axis>
      <cx:axis id="1">
        <cx:valScaling/>
        <cx:majorGridlines/>
        <cx:tickLabels/>
        <cx:txPr>
          <a:bodyPr vertOverflow="overflow" horzOverflow="overflow" wrap="square" lIns="0" tIns="0" rIns="0" bIns="0"/>
          <a:lstStyle/>
          <a:p>
            <a:pPr algn="ctr" rtl="0">
              <a:defRPr sz="1600" b="0" i="0">
                <a:solidFill>
                  <a:srgbClr val="59595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pPr>
            <a:endParaRPr lang="ko-KR" altLang="en-US" sz="1600"/>
          </a:p>
        </cx:txPr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5750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0606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6248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6282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4373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9774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2708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9964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3945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5609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"/>
          <p:cNvSpPr txBox="1">
            <a:spLocks noGrp="1"/>
          </p:cNvSpPr>
          <p:nvPr>
            <p:ph type="body" idx="1"/>
          </p:nvPr>
        </p:nvSpPr>
        <p:spPr>
          <a:xfrm>
            <a:off x="7671999" y="5301208"/>
            <a:ext cx="3987692" cy="88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500"/>
              <a:buNone/>
              <a:defRPr sz="15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>
                <a:solidFill>
                  <a:srgbClr val="7F7F7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>
                <a:solidFill>
                  <a:srgbClr val="7F7F7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13;p6"/>
          <p:cNvSpPr txBox="1"/>
          <p:nvPr/>
        </p:nvSpPr>
        <p:spPr>
          <a:xfrm>
            <a:off x="618827" y="321810"/>
            <a:ext cx="179427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Create your value </a:t>
            </a:r>
            <a:endParaRPr sz="1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14;p6"/>
          <p:cNvSpPr txBox="1">
            <a:spLocks noGrp="1"/>
          </p:cNvSpPr>
          <p:nvPr>
            <p:ph type="body" idx="2"/>
          </p:nvPr>
        </p:nvSpPr>
        <p:spPr>
          <a:xfrm>
            <a:off x="1329231" y="1952626"/>
            <a:ext cx="6317711" cy="126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5" name="Google Shape;15;p6"/>
          <p:cNvGrpSpPr/>
          <p:nvPr/>
        </p:nvGrpSpPr>
        <p:grpSpPr>
          <a:xfrm>
            <a:off x="1107692" y="1513269"/>
            <a:ext cx="6785846" cy="3239999"/>
            <a:chOff x="900000" y="1513268"/>
            <a:chExt cx="5513500" cy="3239999"/>
          </a:xfrm>
        </p:grpSpPr>
        <p:grpSp>
          <p:nvGrpSpPr>
            <p:cNvPr id="16" name="Google Shape;16;p6"/>
            <p:cNvGrpSpPr/>
            <p:nvPr/>
          </p:nvGrpSpPr>
          <p:grpSpPr>
            <a:xfrm>
              <a:off x="900000" y="1513268"/>
              <a:ext cx="180000" cy="3239999"/>
              <a:chOff x="900000" y="1513268"/>
              <a:chExt cx="180000" cy="3239999"/>
            </a:xfrm>
          </p:grpSpPr>
          <p:sp>
            <p:nvSpPr>
              <p:cNvPr id="17" name="Google Shape;17;p6"/>
              <p:cNvSpPr/>
              <p:nvPr/>
            </p:nvSpPr>
            <p:spPr>
              <a:xfrm>
                <a:off x="900000" y="1513268"/>
                <a:ext cx="180000" cy="36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" name="Google Shape;18;p6"/>
              <p:cNvSpPr/>
              <p:nvPr/>
            </p:nvSpPr>
            <p:spPr>
              <a:xfrm rot="10800000">
                <a:off x="900000" y="4393267"/>
                <a:ext cx="180000" cy="36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9" name="Google Shape;19;p6"/>
            <p:cNvGrpSpPr/>
            <p:nvPr/>
          </p:nvGrpSpPr>
          <p:grpSpPr>
            <a:xfrm>
              <a:off x="900000" y="1513268"/>
              <a:ext cx="5513500" cy="3239999"/>
              <a:chOff x="900000" y="1513268"/>
              <a:chExt cx="5513500" cy="3239999"/>
            </a:xfrm>
          </p:grpSpPr>
          <p:sp>
            <p:nvSpPr>
              <p:cNvPr id="20" name="Google Shape;20;p6"/>
              <p:cNvSpPr/>
              <p:nvPr/>
            </p:nvSpPr>
            <p:spPr>
              <a:xfrm>
                <a:off x="6233500" y="1513268"/>
                <a:ext cx="180000" cy="36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5AB4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21" name="Google Shape;21;p6"/>
              <p:cNvGrpSpPr/>
              <p:nvPr/>
            </p:nvGrpSpPr>
            <p:grpSpPr>
              <a:xfrm>
                <a:off x="900000" y="1513269"/>
                <a:ext cx="5513500" cy="3239997"/>
                <a:chOff x="900000" y="1513269"/>
                <a:chExt cx="3240000" cy="3239997"/>
              </a:xfrm>
            </p:grpSpPr>
            <p:sp>
              <p:nvSpPr>
                <p:cNvPr id="22" name="Google Shape;22;p6"/>
                <p:cNvSpPr/>
                <p:nvPr/>
              </p:nvSpPr>
              <p:spPr>
                <a:xfrm rot="-5400000">
                  <a:off x="2430000" y="-16731"/>
                  <a:ext cx="180000" cy="3240000"/>
                </a:xfrm>
                <a:prstGeom prst="rect">
                  <a:avLst/>
                </a:prstGeom>
                <a:solidFill>
                  <a:srgbClr val="005AB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3" name="Google Shape;23;p6"/>
                <p:cNvSpPr/>
                <p:nvPr/>
              </p:nvSpPr>
              <p:spPr>
                <a:xfrm rot="5400000">
                  <a:off x="2430000" y="3043266"/>
                  <a:ext cx="180000" cy="3240000"/>
                </a:xfrm>
                <a:prstGeom prst="rect">
                  <a:avLst/>
                </a:prstGeom>
                <a:solidFill>
                  <a:srgbClr val="005AB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24" name="Google Shape;24;p6"/>
              <p:cNvSpPr/>
              <p:nvPr/>
            </p:nvSpPr>
            <p:spPr>
              <a:xfrm rot="10800000">
                <a:off x="6233500" y="4393267"/>
                <a:ext cx="180000" cy="36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5" name="Google Shape;25;p6"/>
          <p:cNvSpPr txBox="1">
            <a:spLocks noGrp="1"/>
          </p:cNvSpPr>
          <p:nvPr>
            <p:ph type="body" idx="3"/>
          </p:nvPr>
        </p:nvSpPr>
        <p:spPr>
          <a:xfrm>
            <a:off x="1329231" y="3356992"/>
            <a:ext cx="6317711" cy="720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sz="2000" b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4"/>
          </p:nvPr>
        </p:nvSpPr>
        <p:spPr>
          <a:xfrm>
            <a:off x="7671999" y="4928089"/>
            <a:ext cx="3987692" cy="373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>
                <a:solidFill>
                  <a:srgbClr val="7F7F7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>
                <a:solidFill>
                  <a:srgbClr val="7F7F7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슬라이드">
  <p:cSld name="1_제목 슬라이드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1632000" y="1860184"/>
            <a:ext cx="8928000" cy="2533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9" name="Google Shape;29;p7"/>
          <p:cNvGrpSpPr/>
          <p:nvPr/>
        </p:nvGrpSpPr>
        <p:grpSpPr>
          <a:xfrm>
            <a:off x="1107688" y="1500183"/>
            <a:ext cx="10145032" cy="3253087"/>
            <a:chOff x="899998" y="1500182"/>
            <a:chExt cx="5513503" cy="3253087"/>
          </a:xfrm>
        </p:grpSpPr>
        <p:sp>
          <p:nvSpPr>
            <p:cNvPr id="30" name="Google Shape;30;p7"/>
            <p:cNvSpPr/>
            <p:nvPr/>
          </p:nvSpPr>
          <p:spPr>
            <a:xfrm>
              <a:off x="899999" y="1513268"/>
              <a:ext cx="58695" cy="1080000"/>
            </a:xfrm>
            <a:prstGeom prst="rect">
              <a:avLst/>
            </a:prstGeom>
            <a:solidFill>
              <a:srgbClr val="005AB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1" name="Google Shape;31;p7"/>
            <p:cNvGrpSpPr/>
            <p:nvPr/>
          </p:nvGrpSpPr>
          <p:grpSpPr>
            <a:xfrm>
              <a:off x="899998" y="1500182"/>
              <a:ext cx="5513503" cy="3253087"/>
              <a:chOff x="899998" y="1500182"/>
              <a:chExt cx="5513503" cy="3253087"/>
            </a:xfrm>
          </p:grpSpPr>
          <p:grpSp>
            <p:nvGrpSpPr>
              <p:cNvPr id="32" name="Google Shape;32;p7"/>
              <p:cNvGrpSpPr/>
              <p:nvPr/>
            </p:nvGrpSpPr>
            <p:grpSpPr>
              <a:xfrm>
                <a:off x="899998" y="1500182"/>
                <a:ext cx="5513503" cy="3253087"/>
                <a:chOff x="899999" y="1500182"/>
                <a:chExt cx="3240002" cy="3253087"/>
              </a:xfrm>
            </p:grpSpPr>
            <p:sp>
              <p:nvSpPr>
                <p:cNvPr id="33" name="Google Shape;33;p7"/>
                <p:cNvSpPr/>
                <p:nvPr/>
              </p:nvSpPr>
              <p:spPr>
                <a:xfrm rot="-5400000">
                  <a:off x="1880752" y="519429"/>
                  <a:ext cx="108000" cy="2069506"/>
                </a:xfrm>
                <a:prstGeom prst="rect">
                  <a:avLst/>
                </a:prstGeom>
                <a:solidFill>
                  <a:srgbClr val="005AB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4" name="Google Shape;34;p7"/>
                <p:cNvSpPr/>
                <p:nvPr/>
              </p:nvSpPr>
              <p:spPr>
                <a:xfrm rot="5400000">
                  <a:off x="3051247" y="3664515"/>
                  <a:ext cx="108000" cy="2069507"/>
                </a:xfrm>
                <a:prstGeom prst="rect">
                  <a:avLst/>
                </a:prstGeom>
                <a:solidFill>
                  <a:srgbClr val="005AB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35" name="Google Shape;35;p7"/>
              <p:cNvSpPr/>
              <p:nvPr/>
            </p:nvSpPr>
            <p:spPr>
              <a:xfrm rot="10800000">
                <a:off x="6354805" y="3673267"/>
                <a:ext cx="58695" cy="108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슬라이드">
  <p:cSld name="2_제목 슬라이드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/>
          <p:nvPr/>
        </p:nvSpPr>
        <p:spPr>
          <a:xfrm>
            <a:off x="373750" y="327899"/>
            <a:ext cx="232230" cy="635235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1"/>
          </p:nvPr>
        </p:nvSpPr>
        <p:spPr>
          <a:xfrm>
            <a:off x="605980" y="1316376"/>
            <a:ext cx="10515600" cy="4927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40" name="Google Shape;40;p8"/>
          <p:cNvCxnSpPr/>
          <p:nvPr/>
        </p:nvCxnSpPr>
        <p:spPr>
          <a:xfrm>
            <a:off x="720725" y="960002"/>
            <a:ext cx="11471275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슬라이드" preserve="1" userDrawn="1">
  <p:cSld name="3_제목 슬라이드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/>
          <p:nvPr/>
        </p:nvSpPr>
        <p:spPr>
          <a:xfrm>
            <a:off x="373750" y="327899"/>
            <a:ext cx="232230" cy="635235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1" hasCustomPrompt="1"/>
          </p:nvPr>
        </p:nvSpPr>
        <p:spPr>
          <a:xfrm>
            <a:off x="605980" y="1784412"/>
            <a:ext cx="4951441" cy="4766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4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altLang="ko-KR" dirty="0"/>
              <a:t>Key</a:t>
            </a:r>
            <a:r>
              <a:rPr lang="ko-KR" altLang="en-US" dirty="0"/>
              <a:t> </a:t>
            </a:r>
            <a:r>
              <a:rPr lang="en-US" altLang="ko-KR" dirty="0"/>
              <a:t>Messages and </a:t>
            </a:r>
            <a:r>
              <a:rPr lang="en-US" dirty="0"/>
              <a:t>Indices</a:t>
            </a:r>
            <a:endParaRPr dirty="0"/>
          </a:p>
        </p:txBody>
      </p:sp>
      <p:cxnSp>
        <p:nvCxnSpPr>
          <p:cNvPr id="40" name="Google Shape;40;p8"/>
          <p:cNvCxnSpPr/>
          <p:nvPr/>
        </p:nvCxnSpPr>
        <p:spPr>
          <a:xfrm>
            <a:off x="720725" y="960002"/>
            <a:ext cx="11471275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Google Shape;39;p8">
            <a:extLst>
              <a:ext uri="{FF2B5EF4-FFF2-40B4-BE49-F238E27FC236}">
                <a16:creationId xmlns:a16="http://schemas.microsoft.com/office/drawing/2014/main" id="{2A2AB653-4752-419B-87C4-77F703C47F7B}"/>
              </a:ext>
            </a:extLst>
          </p:cNvPr>
          <p:cNvSpPr txBox="1">
            <a:spLocks noGrp="1"/>
          </p:cNvSpPr>
          <p:nvPr>
            <p:ph type="body" idx="10" hasCustomPrompt="1"/>
          </p:nvPr>
        </p:nvSpPr>
        <p:spPr>
          <a:xfrm>
            <a:off x="5799417" y="1784412"/>
            <a:ext cx="5322163" cy="4766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Images</a:t>
            </a:r>
            <a:endParaRPr dirty="0"/>
          </a:p>
        </p:txBody>
      </p:sp>
      <p:sp>
        <p:nvSpPr>
          <p:cNvPr id="7" name="Google Shape;39;p8">
            <a:extLst>
              <a:ext uri="{FF2B5EF4-FFF2-40B4-BE49-F238E27FC236}">
                <a16:creationId xmlns:a16="http://schemas.microsoft.com/office/drawing/2014/main" id="{20EF36E4-1250-4DB9-A2A3-35A9F48982FA}"/>
              </a:ext>
            </a:extLst>
          </p:cNvPr>
          <p:cNvSpPr txBox="1">
            <a:spLocks noGrp="1"/>
          </p:cNvSpPr>
          <p:nvPr>
            <p:ph type="body" idx="11" hasCustomPrompt="1"/>
          </p:nvPr>
        </p:nvSpPr>
        <p:spPr>
          <a:xfrm>
            <a:off x="605980" y="1131330"/>
            <a:ext cx="10515600" cy="555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11430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Images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2966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슬라이드">
  <p:cSld name="3_제목 슬라이드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/>
          <p:nvPr/>
        </p:nvSpPr>
        <p:spPr>
          <a:xfrm>
            <a:off x="373750" y="327899"/>
            <a:ext cx="232230" cy="635235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1" hasCustomPrompt="1"/>
          </p:nvPr>
        </p:nvSpPr>
        <p:spPr>
          <a:xfrm>
            <a:off x="605980" y="1316376"/>
            <a:ext cx="4951441" cy="4927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4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altLang="ko-KR" dirty="0"/>
              <a:t>Key</a:t>
            </a:r>
            <a:r>
              <a:rPr lang="ko-KR" altLang="en-US" dirty="0"/>
              <a:t> </a:t>
            </a:r>
            <a:r>
              <a:rPr lang="en-US" altLang="ko-KR" dirty="0"/>
              <a:t>Messages and </a:t>
            </a:r>
            <a:r>
              <a:rPr lang="en-US" dirty="0"/>
              <a:t>Indices</a:t>
            </a:r>
            <a:endParaRPr dirty="0"/>
          </a:p>
        </p:txBody>
      </p:sp>
      <p:cxnSp>
        <p:nvCxnSpPr>
          <p:cNvPr id="40" name="Google Shape;40;p8"/>
          <p:cNvCxnSpPr/>
          <p:nvPr/>
        </p:nvCxnSpPr>
        <p:spPr>
          <a:xfrm>
            <a:off x="720725" y="960002"/>
            <a:ext cx="11471275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Google Shape;39;p8">
            <a:extLst>
              <a:ext uri="{FF2B5EF4-FFF2-40B4-BE49-F238E27FC236}">
                <a16:creationId xmlns:a16="http://schemas.microsoft.com/office/drawing/2014/main" id="{2A2AB653-4752-419B-87C4-77F703C47F7B}"/>
              </a:ext>
            </a:extLst>
          </p:cNvPr>
          <p:cNvSpPr txBox="1">
            <a:spLocks noGrp="1"/>
          </p:cNvSpPr>
          <p:nvPr>
            <p:ph type="body" idx="10" hasCustomPrompt="1"/>
          </p:nvPr>
        </p:nvSpPr>
        <p:spPr>
          <a:xfrm>
            <a:off x="5799417" y="1316376"/>
            <a:ext cx="5322163" cy="4927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Images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063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KWOO-CRA-EDU" TargetMode="External"/><Relationship Id="rId3" Type="http://schemas.openxmlformats.org/officeDocument/2006/relationships/hyperlink" Target="https://github.com/jungsh83" TargetMode="External"/><Relationship Id="rId7" Type="http://schemas.openxmlformats.org/officeDocument/2006/relationships/hyperlink" Target="mailto:gnswlrla0218@naver.co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Nueve-Code" TargetMode="External"/><Relationship Id="rId5" Type="http://schemas.openxmlformats.org/officeDocument/2006/relationships/hyperlink" Target="https://github.com/seoeun46" TargetMode="External"/><Relationship Id="rId4" Type="http://schemas.openxmlformats.org/officeDocument/2006/relationships/hyperlink" Target="https://github.com/rmsidgo1" TargetMode="External"/><Relationship Id="rId9" Type="http://schemas.openxmlformats.org/officeDocument/2006/relationships/hyperlink" Target="https://github.com/jws9106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ckmind.com/github-pull-requests-analyzed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"/>
          <p:cNvSpPr txBox="1">
            <a:spLocks noGrp="1"/>
          </p:cNvSpPr>
          <p:nvPr>
            <p:ph type="body" idx="1"/>
          </p:nvPr>
        </p:nvSpPr>
        <p:spPr>
          <a:xfrm>
            <a:off x="7671999" y="5301208"/>
            <a:ext cx="3987692" cy="88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en-US" altLang="ko-KR" dirty="0"/>
              <a:t>2026-06-24</a:t>
            </a:r>
          </a:p>
          <a:p>
            <a:pPr marL="0" indent="0">
              <a:spcBef>
                <a:spcPts val="0"/>
              </a:spcBef>
            </a:pPr>
            <a:endParaRPr lang="en-US" altLang="ko-KR" dirty="0"/>
          </a:p>
          <a:p>
            <a:pPr marL="0" indent="0">
              <a:spcBef>
                <a:spcPts val="0"/>
              </a:spcBef>
            </a:pPr>
            <a:r>
              <a:rPr lang="en-US" altLang="ko-KR" dirty="0"/>
              <a:t>Team. </a:t>
            </a:r>
            <a:r>
              <a:rPr lang="en-US" altLang="ko-KR" dirty="0" err="1"/>
              <a:t>CleanCommit</a:t>
            </a:r>
            <a:endParaRPr lang="en-US" altLang="ko-KR" dirty="0"/>
          </a:p>
        </p:txBody>
      </p:sp>
      <p:sp>
        <p:nvSpPr>
          <p:cNvPr id="47" name="Google Shape;47;p1"/>
          <p:cNvSpPr txBox="1">
            <a:spLocks noGrp="1"/>
          </p:cNvSpPr>
          <p:nvPr>
            <p:ph type="body" idx="2"/>
          </p:nvPr>
        </p:nvSpPr>
        <p:spPr>
          <a:xfrm>
            <a:off x="1329231" y="1952626"/>
            <a:ext cx="6317711" cy="126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dirty="0" err="1"/>
              <a:t>CleanCommit_C</a:t>
            </a:r>
            <a:r>
              <a:rPr lang="ko-KR" altLang="en-US" dirty="0"/>
              <a:t>팀</a:t>
            </a:r>
            <a:endParaRPr dirty="0"/>
          </a:p>
        </p:txBody>
      </p:sp>
      <p:sp>
        <p:nvSpPr>
          <p:cNvPr id="48" name="Google Shape;48;p1"/>
          <p:cNvSpPr txBox="1">
            <a:spLocks noGrp="1"/>
          </p:cNvSpPr>
          <p:nvPr>
            <p:ph type="body" idx="3"/>
          </p:nvPr>
        </p:nvSpPr>
        <p:spPr>
          <a:xfrm>
            <a:off x="1329231" y="3356992"/>
            <a:ext cx="6317711" cy="720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</a:pPr>
            <a:r>
              <a:rPr lang="en-US" dirty="0"/>
              <a:t>2025</a:t>
            </a:r>
            <a:r>
              <a:rPr lang="ko-KR" altLang="en-US" dirty="0"/>
              <a:t>년 </a:t>
            </a:r>
            <a:r>
              <a:rPr lang="en-US" altLang="ko-KR" dirty="0"/>
              <a:t>CRA 6</a:t>
            </a:r>
            <a:r>
              <a:rPr lang="ko-KR" altLang="en-US" dirty="0"/>
              <a:t>차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3EE8D4-247C-488B-A9E1-34EA55DC8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Git log --all</a:t>
            </a:r>
            <a:endParaRPr lang="ko-KR" altLang="en-US" dirty="0"/>
          </a:p>
        </p:txBody>
      </p:sp>
      <p:pic>
        <p:nvPicPr>
          <p:cNvPr id="6" name="ssd_clean_commit_fast">
            <a:hlinkClick r:id="" action="ppaction://media"/>
            <a:extLst>
              <a:ext uri="{FF2B5EF4-FFF2-40B4-BE49-F238E27FC236}">
                <a16:creationId xmlns:a16="http://schemas.microsoft.com/office/drawing/2014/main" id="{1478578C-213F-4DE3-B839-4204DC8A20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4134" y="1131330"/>
            <a:ext cx="9739291" cy="547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1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 txBox="1">
            <a:spLocks noGrp="1"/>
          </p:cNvSpPr>
          <p:nvPr>
            <p:ph type="body" idx="1"/>
          </p:nvPr>
        </p:nvSpPr>
        <p:spPr>
          <a:xfrm>
            <a:off x="1632000" y="1860184"/>
            <a:ext cx="8928000" cy="2533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dirty="0"/>
              <a:t>Architecture &amp; Design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9113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EB061D-A931-4EFE-B65A-79BDD3113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Entry</a:t>
            </a:r>
            <a:r>
              <a:rPr lang="ko-KR" altLang="en-US" dirty="0"/>
              <a:t> </a:t>
            </a:r>
            <a:r>
              <a:rPr lang="en-US" altLang="ko-KR" dirty="0"/>
              <a:t>Point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915599-A9DD-4AE7-8230-CBEDC3CD8D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83787C-6060-4C79-9DDA-EF0241752FC3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SSD</a:t>
            </a:r>
            <a:r>
              <a:rPr lang="ko-KR" altLang="en-US" dirty="0"/>
              <a:t>의 내부 동작을 </a:t>
            </a:r>
            <a:r>
              <a:rPr lang="ko-KR" altLang="en-US" dirty="0" err="1"/>
              <a:t>시뮬레이션하는</a:t>
            </a:r>
            <a:r>
              <a:rPr lang="ko-KR" altLang="en-US" dirty="0"/>
              <a:t> 파이썬 기반 테스트 셸 </a:t>
            </a:r>
            <a:r>
              <a:rPr lang="en-US" altLang="ko-KR" dirty="0"/>
              <a:t>APP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FB93D23-4A3B-43B2-A5DB-8314FF85B762}"/>
              </a:ext>
            </a:extLst>
          </p:cNvPr>
          <p:cNvGrpSpPr/>
          <p:nvPr/>
        </p:nvGrpSpPr>
        <p:grpSpPr>
          <a:xfrm>
            <a:off x="6172796" y="2093756"/>
            <a:ext cx="4734015" cy="3977106"/>
            <a:chOff x="6842100" y="1305482"/>
            <a:chExt cx="4279480" cy="343148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F01C67A-ACE7-4FC1-9270-16487A9511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677030" y="1305482"/>
              <a:ext cx="1444550" cy="3431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856327CD-6EC5-4789-9626-352F2749E4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842100" y="1305482"/>
              <a:ext cx="1796894" cy="3431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0624A5-353B-46A4-9163-2D74B1F334C0}"/>
                </a:ext>
              </a:extLst>
            </p:cNvPr>
            <p:cNvSpPr txBox="1"/>
            <p:nvPr/>
          </p:nvSpPr>
          <p:spPr>
            <a:xfrm>
              <a:off x="8638994" y="2439125"/>
              <a:ext cx="10999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subprocess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38623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ECF984-6AB9-4685-A970-CAD406423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Class</a:t>
            </a:r>
            <a:r>
              <a:rPr lang="ko-KR" altLang="en-US" dirty="0"/>
              <a:t> </a:t>
            </a:r>
            <a:r>
              <a:rPr lang="en-US" altLang="ko-KR" dirty="0"/>
              <a:t>Diagram – Shell (Logger</a:t>
            </a:r>
            <a:r>
              <a:rPr lang="ko-KR" altLang="en-US" dirty="0"/>
              <a:t> 제외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91C07E-901C-470E-A761-3135B395D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7826" y="1168924"/>
            <a:ext cx="9662679" cy="55146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F6CFF6-33E5-415C-AE54-0EA1A5C7BE44}"/>
              </a:ext>
            </a:extLst>
          </p:cNvPr>
          <p:cNvSpPr txBox="1"/>
          <p:nvPr/>
        </p:nvSpPr>
        <p:spPr>
          <a:xfrm>
            <a:off x="3667027" y="2714920"/>
            <a:ext cx="163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Command Pattern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C5CA79-97D1-434A-AE87-31C8B2523A69}"/>
              </a:ext>
            </a:extLst>
          </p:cNvPr>
          <p:cNvSpPr txBox="1"/>
          <p:nvPr/>
        </p:nvSpPr>
        <p:spPr>
          <a:xfrm>
            <a:off x="10239145" y="2714920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Facade Pattern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7189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ECF984-6AB9-4685-A970-CAD406423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Class</a:t>
            </a:r>
            <a:r>
              <a:rPr lang="ko-KR" altLang="en-US" dirty="0"/>
              <a:t> </a:t>
            </a:r>
            <a:r>
              <a:rPr lang="en-US" altLang="ko-KR" dirty="0"/>
              <a:t>Diagram – Shell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8E1E36D-C1B0-46DF-9495-E54DE7C77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831" y="1131330"/>
            <a:ext cx="9315700" cy="56112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1386E5-E999-416B-B36A-935BE237C61F}"/>
              </a:ext>
            </a:extLst>
          </p:cNvPr>
          <p:cNvSpPr txBox="1"/>
          <p:nvPr/>
        </p:nvSpPr>
        <p:spPr>
          <a:xfrm>
            <a:off x="9126783" y="3429000"/>
            <a:ext cx="1558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Singleton Pattern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2732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64712-B9D1-9E5F-C119-234891DBF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80EF78C9-D32B-8AD5-533A-CBB5B181E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86" y="4276537"/>
            <a:ext cx="11220450" cy="2139262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F460C5D5-037C-63B5-43C5-8E05483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Logger : </a:t>
            </a:r>
            <a:r>
              <a:rPr lang="en-US" altLang="ko-KR" dirty="0" err="1"/>
              <a:t>SingleTon</a:t>
            </a:r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B7C31045-69C4-66A6-5A04-4C7B8243B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668" y="1191119"/>
            <a:ext cx="4125686" cy="30854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8592F6-BB52-9E2C-F734-FA218B76A774}"/>
              </a:ext>
            </a:extLst>
          </p:cNvPr>
          <p:cNvSpPr txBox="1"/>
          <p:nvPr/>
        </p:nvSpPr>
        <p:spPr>
          <a:xfrm>
            <a:off x="877642" y="1365153"/>
            <a:ext cx="4870015" cy="226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b="1" dirty="0">
                <a:latin typeface="+mn-ea"/>
                <a:ea typeface="+mn-ea"/>
              </a:rPr>
              <a:t> </a:t>
            </a:r>
            <a:r>
              <a:rPr lang="ko-KR" altLang="en-US" sz="1600" b="1" dirty="0" err="1">
                <a:latin typeface="+mn-ea"/>
                <a:ea typeface="+mn-ea"/>
              </a:rPr>
              <a:t>싱글톤</a:t>
            </a:r>
            <a:r>
              <a:rPr lang="ko-KR" altLang="en-US" sz="1600" b="1" dirty="0">
                <a:latin typeface="+mn-ea"/>
                <a:ea typeface="+mn-ea"/>
              </a:rPr>
              <a:t> 적용 </a:t>
            </a:r>
            <a:br>
              <a:rPr lang="en-US" altLang="ko-KR" sz="1600" b="1" dirty="0">
                <a:latin typeface="+mn-ea"/>
                <a:ea typeface="+mn-ea"/>
              </a:rPr>
            </a:br>
            <a:r>
              <a:rPr lang="ko-KR" altLang="en-US" sz="1600" b="1" dirty="0">
                <a:latin typeface="+mn-ea"/>
              </a:rPr>
              <a:t>→  </a:t>
            </a:r>
            <a:r>
              <a:rPr lang="ko-KR" altLang="en-US" sz="1600" b="1" dirty="0">
                <a:latin typeface="+mn-ea"/>
                <a:ea typeface="+mn-ea"/>
              </a:rPr>
              <a:t>전역에서 단 하나의 </a:t>
            </a:r>
            <a:r>
              <a:rPr lang="en-US" altLang="ko-KR" sz="1600" b="1" dirty="0">
                <a:latin typeface="+mn-ea"/>
                <a:ea typeface="+mn-ea"/>
              </a:rPr>
              <a:t>Logger </a:t>
            </a:r>
            <a:r>
              <a:rPr lang="ko-KR" altLang="en-US" sz="1600" b="1" dirty="0">
                <a:latin typeface="+mn-ea"/>
                <a:ea typeface="+mn-ea"/>
              </a:rPr>
              <a:t>인스턴스 공유</a:t>
            </a:r>
            <a:endParaRPr lang="en-US" altLang="ko-KR" sz="1600" b="1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600" b="1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b="1" dirty="0" err="1">
                <a:latin typeface="+mn-ea"/>
                <a:ea typeface="+mn-ea"/>
              </a:rPr>
              <a:t>ssd_driver</a:t>
            </a:r>
            <a:r>
              <a:rPr lang="en-US" altLang="ko-KR" sz="1600" b="1" dirty="0">
                <a:latin typeface="+mn-ea"/>
                <a:ea typeface="+mn-ea"/>
              </a:rPr>
              <a:t>, </a:t>
            </a:r>
            <a:r>
              <a:rPr lang="en-US" altLang="ko-KR" sz="1600" b="1" dirty="0" err="1">
                <a:latin typeface="+mn-ea"/>
                <a:ea typeface="+mn-ea"/>
              </a:rPr>
              <a:t>command_action</a:t>
            </a:r>
            <a:r>
              <a:rPr lang="en-US" altLang="ko-KR" sz="1600" b="1" dirty="0">
                <a:latin typeface="+mn-ea"/>
                <a:ea typeface="+mn-ea"/>
              </a:rPr>
              <a:t>, shell.py </a:t>
            </a:r>
            <a:r>
              <a:rPr lang="ko-KR" altLang="en-US" sz="1600" b="1" dirty="0">
                <a:latin typeface="+mn-ea"/>
                <a:ea typeface="+mn-ea"/>
              </a:rPr>
              <a:t>등에 적용된 </a:t>
            </a:r>
            <a:r>
              <a:rPr lang="en-US" altLang="ko-KR" sz="1600" b="1" dirty="0">
                <a:latin typeface="+mn-ea"/>
                <a:ea typeface="+mn-ea"/>
              </a:rPr>
              <a:t>Logger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600" b="1" dirty="0">
              <a:latin typeface="+mn-ea"/>
              <a:ea typeface="+mn-ea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572A279-5290-D5AE-D8B9-0C54C173E3BC}"/>
              </a:ext>
            </a:extLst>
          </p:cNvPr>
          <p:cNvSpPr/>
          <p:nvPr/>
        </p:nvSpPr>
        <p:spPr>
          <a:xfrm>
            <a:off x="589586" y="1250788"/>
            <a:ext cx="5277814" cy="273496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48D06D-F742-986B-6227-A851B85C8445}"/>
              </a:ext>
            </a:extLst>
          </p:cNvPr>
          <p:cNvSpPr/>
          <p:nvPr/>
        </p:nvSpPr>
        <p:spPr>
          <a:xfrm>
            <a:off x="7223777" y="5363835"/>
            <a:ext cx="4838353" cy="1342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Logger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는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"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하나만 있으면 되는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"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자원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algn="ctr"/>
            <a:br>
              <a:rPr lang="en-US" altLang="ko-KR" sz="1600" dirty="0">
                <a:solidFill>
                  <a:srgbClr val="0070C0"/>
                </a:solidFill>
                <a:latin typeface="+mn-ea"/>
              </a:rPr>
            </a:b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→ </a:t>
            </a: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Singleton 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패턴으로 일관성 향상</a:t>
            </a:r>
            <a:endParaRPr lang="en-US" altLang="ko-KR" sz="18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79597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ECF984-6AB9-4685-A970-CAD406423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Class</a:t>
            </a:r>
            <a:r>
              <a:rPr lang="ko-KR" altLang="en-US" dirty="0"/>
              <a:t> </a:t>
            </a:r>
            <a:r>
              <a:rPr lang="en-US" altLang="ko-KR" dirty="0"/>
              <a:t>Diagram – SSD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2D39D5-A1B0-426F-AB71-C7C8E90C0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936" y="1070982"/>
            <a:ext cx="10515600" cy="5476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A41572-2187-4D38-95CF-549CCDF69AD1}"/>
              </a:ext>
            </a:extLst>
          </p:cNvPr>
          <p:cNvSpPr txBox="1"/>
          <p:nvPr/>
        </p:nvSpPr>
        <p:spPr>
          <a:xfrm>
            <a:off x="2026764" y="1989056"/>
            <a:ext cx="163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Command Pattern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503813-C793-4C3A-8572-481395D765F7}"/>
              </a:ext>
            </a:extLst>
          </p:cNvPr>
          <p:cNvSpPr txBox="1"/>
          <p:nvPr/>
        </p:nvSpPr>
        <p:spPr>
          <a:xfrm>
            <a:off x="8107249" y="6240080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Strategy Pattern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625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 txBox="1">
            <a:spLocks noGrp="1"/>
          </p:cNvSpPr>
          <p:nvPr>
            <p:ph type="body" idx="1"/>
          </p:nvPr>
        </p:nvSpPr>
        <p:spPr>
          <a:xfrm>
            <a:off x="1632000" y="1860184"/>
            <a:ext cx="8928000" cy="2533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dirty="0"/>
              <a:t>Demo Play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3157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 txBox="1">
            <a:spLocks noGrp="1"/>
          </p:cNvSpPr>
          <p:nvPr>
            <p:ph type="body" idx="1"/>
          </p:nvPr>
        </p:nvSpPr>
        <p:spPr>
          <a:xfrm>
            <a:off x="1632000" y="1860184"/>
            <a:ext cx="8928000" cy="2533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dirty="0"/>
              <a:t>TDD in Actions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9196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320F4A-8537-423B-82A9-9FCB27FE2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Total Test Cases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1EE8D9-1F99-41A0-9F92-A39285ED19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232 Cases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671DE3-9AAB-4ABF-9CE5-C36DFEB5B1EE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F17DD7B-FBB9-4C56-928C-A7A6C1C4C48D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ko-KR" altLang="en-US" dirty="0"/>
              <a:t>프로젝트의 신뢰성과 안정성을 보장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E7A0536-F2EB-4F61-9E21-6720DCE0B282}"/>
              </a:ext>
            </a:extLst>
          </p:cNvPr>
          <p:cNvGrpSpPr/>
          <p:nvPr/>
        </p:nvGrpSpPr>
        <p:grpSpPr>
          <a:xfrm>
            <a:off x="5778988" y="1773102"/>
            <a:ext cx="5363020" cy="4774755"/>
            <a:chOff x="5863780" y="1365904"/>
            <a:chExt cx="5363020" cy="477475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8D052AD-00F9-4EE6-BCA7-F5970EE92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3780" y="1365904"/>
              <a:ext cx="5363020" cy="477475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0BE2105-D464-474C-8FF1-2F09AFE55998}"/>
                </a:ext>
              </a:extLst>
            </p:cNvPr>
            <p:cNvSpPr/>
            <p:nvPr/>
          </p:nvSpPr>
          <p:spPr>
            <a:xfrm>
              <a:off x="5863780" y="4941414"/>
              <a:ext cx="2484120" cy="29718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D514183-2008-4012-BF70-26E1D07E8CCD}"/>
                </a:ext>
              </a:extLst>
            </p:cNvPr>
            <p:cNvSpPr/>
            <p:nvPr/>
          </p:nvSpPr>
          <p:spPr>
            <a:xfrm>
              <a:off x="6849331" y="5694888"/>
              <a:ext cx="1498569" cy="44576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69110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 txBox="1">
            <a:spLocks noGrp="1"/>
          </p:cNvSpPr>
          <p:nvPr>
            <p:ph type="body" idx="1"/>
          </p:nvPr>
        </p:nvSpPr>
        <p:spPr>
          <a:xfrm>
            <a:off x="1632000" y="1860184"/>
            <a:ext cx="8928000" cy="2533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dirty="0"/>
              <a:t>We are …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C16AC4-A6CA-44C0-A782-25ECF6FCB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Test Lines / Code Lines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38D689-9BA5-4FED-9893-A8E5E4D84E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131% </a:t>
            </a:r>
            <a:r>
              <a:rPr lang="en-US" altLang="ko-KR" sz="3200" dirty="0"/>
              <a:t>(1488/1136)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0AE4BAC-F880-4FA1-94C2-FD8C7F4D861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TDD Red </a:t>
            </a:r>
            <a:r>
              <a:rPr lang="ko-KR" altLang="en-US" dirty="0"/>
              <a:t>단계의 충실도</a:t>
            </a:r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46ACD93F-B529-404F-AB30-FE9D51707F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8062326"/>
              </p:ext>
            </p:extLst>
          </p:nvPr>
        </p:nvGraphicFramePr>
        <p:xfrm>
          <a:off x="5863780" y="1784411"/>
          <a:ext cx="5257800" cy="4864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85479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C16AC4-A6CA-44C0-A782-25ECF6FCB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Commits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38D689-9BA5-4FED-9893-A8E5E4D84E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4800" dirty="0"/>
              <a:t>Total 663</a:t>
            </a:r>
            <a:r>
              <a:rPr lang="ko-KR" altLang="en-US" sz="4800" dirty="0"/>
              <a:t>개</a:t>
            </a:r>
            <a:endParaRPr lang="en-US" altLang="ko-KR" sz="4800" dirty="0"/>
          </a:p>
          <a:p>
            <a:pPr lvl="1"/>
            <a:r>
              <a:rPr lang="en-US" altLang="ko-KR" dirty="0"/>
              <a:t>Feature 316</a:t>
            </a:r>
            <a:r>
              <a:rPr lang="ko-KR" altLang="en-US" dirty="0"/>
              <a:t>개 </a:t>
            </a:r>
            <a:r>
              <a:rPr lang="en-US" altLang="ko-KR" dirty="0"/>
              <a:t>(47%)</a:t>
            </a:r>
          </a:p>
          <a:p>
            <a:pPr lvl="1"/>
            <a:r>
              <a:rPr lang="en-US" altLang="ko-KR" dirty="0"/>
              <a:t>Refactor 192</a:t>
            </a:r>
            <a:r>
              <a:rPr lang="ko-KR" altLang="en-US" dirty="0"/>
              <a:t>개 </a:t>
            </a:r>
            <a:r>
              <a:rPr lang="en-US" altLang="ko-KR" dirty="0"/>
              <a:t>(29%)</a:t>
            </a:r>
          </a:p>
          <a:p>
            <a:pPr lvl="1"/>
            <a:r>
              <a:rPr lang="en-US" altLang="ko-KR" dirty="0"/>
              <a:t>Bugfix &amp; Merge 161</a:t>
            </a:r>
            <a:r>
              <a:rPr lang="ko-KR" altLang="en-US" dirty="0"/>
              <a:t>개</a:t>
            </a:r>
            <a:endParaRPr lang="en-US" altLang="ko-KR" sz="800" dirty="0"/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0AE4BAC-F880-4FA1-94C2-FD8C7F4D861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TDD</a:t>
            </a:r>
            <a:r>
              <a:rPr lang="ko-KR" altLang="en-US" dirty="0"/>
              <a:t> </a:t>
            </a:r>
            <a:r>
              <a:rPr lang="en-US" altLang="ko-KR" dirty="0"/>
              <a:t>Green &amp; Refactor </a:t>
            </a:r>
            <a:r>
              <a:rPr lang="ko-KR" altLang="en-US" dirty="0"/>
              <a:t>단계의 충실도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B63C419-890A-45A8-9ABC-5FE8966D7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027" y="1686758"/>
            <a:ext cx="4850125" cy="4307635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6657AA2D-0371-4B3F-A9A6-4B7E388BFD42}"/>
              </a:ext>
            </a:extLst>
          </p:cNvPr>
          <p:cNvSpPr/>
          <p:nvPr/>
        </p:nvSpPr>
        <p:spPr>
          <a:xfrm>
            <a:off x="6364941" y="4167746"/>
            <a:ext cx="1174376" cy="1174376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/>
              <a:t>192</a:t>
            </a:r>
            <a:r>
              <a:rPr lang="ko-KR" altLang="en-US" sz="1800" dirty="0"/>
              <a:t>개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C942D6A-F7BB-4031-AB6E-B16449F9B2B1}"/>
              </a:ext>
            </a:extLst>
          </p:cNvPr>
          <p:cNvSpPr/>
          <p:nvPr/>
        </p:nvSpPr>
        <p:spPr>
          <a:xfrm>
            <a:off x="9377082" y="4239464"/>
            <a:ext cx="1174376" cy="117437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/>
              <a:t>316</a:t>
            </a:r>
            <a:r>
              <a:rPr lang="ko-KR" altLang="en-US" sz="1800" dirty="0"/>
              <a:t>개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FBDD54D-9163-4ABF-84CD-AE509979DC03}"/>
              </a:ext>
            </a:extLst>
          </p:cNvPr>
          <p:cNvSpPr/>
          <p:nvPr/>
        </p:nvSpPr>
        <p:spPr>
          <a:xfrm>
            <a:off x="7897796" y="3271317"/>
            <a:ext cx="1174376" cy="117437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tx1"/>
                </a:solidFill>
              </a:rPr>
              <a:t>663</a:t>
            </a:r>
            <a:r>
              <a:rPr lang="ko-KR" altLang="en-US" sz="1800" b="1" dirty="0">
                <a:solidFill>
                  <a:schemeClr val="tx1"/>
                </a:solidFill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2028304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EEE5F0-AD6C-4C7A-99B1-014B26E6B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Test Coverage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4606D6-9B02-41B0-8DA1-3550CD212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980" y="1784412"/>
            <a:ext cx="4984115" cy="4766669"/>
          </a:xfrm>
        </p:spPr>
        <p:txBody>
          <a:bodyPr/>
          <a:lstStyle/>
          <a:p>
            <a:r>
              <a:rPr lang="en-US" altLang="ko-KR" dirty="0"/>
              <a:t>97% </a:t>
            </a:r>
            <a:r>
              <a:rPr lang="en-US" altLang="ko-KR" sz="3200" dirty="0"/>
              <a:t>(1043/1079)</a:t>
            </a:r>
          </a:p>
          <a:p>
            <a:pPr marL="571500" lvl="1" indent="0">
              <a:buNone/>
            </a:pPr>
            <a:r>
              <a:rPr lang="ko-KR" altLang="en-US" sz="14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팀 내 목표 </a:t>
            </a:r>
            <a:r>
              <a:rPr lang="en-US" altLang="ko-KR" sz="14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Test Coverage: 95%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2FB3010-3FA5-4A2B-AF63-37745094802B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ko-KR" altLang="en-US" dirty="0"/>
              <a:t>품질에 대한 확고한 책임과 개발에 대한 자신감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8BDD3B-6925-49BF-8D43-46A39FF2A6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9417" y="1784412"/>
            <a:ext cx="6292870" cy="473841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4B671D2-C2F7-4F45-898B-1238D1E6DF89}"/>
              </a:ext>
            </a:extLst>
          </p:cNvPr>
          <p:cNvSpPr/>
          <p:nvPr/>
        </p:nvSpPr>
        <p:spPr>
          <a:xfrm>
            <a:off x="9671516" y="6034060"/>
            <a:ext cx="2253645" cy="2769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951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 txBox="1">
            <a:spLocks noGrp="1"/>
          </p:cNvSpPr>
          <p:nvPr>
            <p:ph type="body" idx="1"/>
          </p:nvPr>
        </p:nvSpPr>
        <p:spPr>
          <a:xfrm>
            <a:off x="1632000" y="1860184"/>
            <a:ext cx="8928000" cy="2533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dirty="0"/>
              <a:t>TEST</a:t>
            </a:r>
            <a:r>
              <a:rPr lang="ko-KR" altLang="en-US" dirty="0"/>
              <a:t> </a:t>
            </a:r>
            <a:r>
              <a:rPr lang="en-US" altLang="ko-KR" dirty="0"/>
              <a:t>Double </a:t>
            </a:r>
            <a:r>
              <a:rPr lang="ko-KR" altLang="en-US" dirty="0"/>
              <a:t>예시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61675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FBFE02-DF10-4E79-A1EC-4C3BDE422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Test</a:t>
            </a:r>
            <a:r>
              <a:rPr lang="ko-KR" altLang="en-US" dirty="0"/>
              <a:t> </a:t>
            </a:r>
            <a:r>
              <a:rPr lang="en-US" altLang="ko-KR" dirty="0"/>
              <a:t>Double </a:t>
            </a:r>
            <a:r>
              <a:rPr lang="ko-KR" altLang="en-US" dirty="0"/>
              <a:t>사용률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C03434-4E7A-4B38-B056-8126C20338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100% (97/97)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E704C1A-7518-48D8-B16F-7BFD6822C64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  <a:latin typeface="+mn-ea"/>
                <a:ea typeface="+mn-ea"/>
              </a:rPr>
              <a:t>동시 개발을 위한 </a:t>
            </a: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</a:rPr>
              <a:t>Mocking</a:t>
            </a:r>
            <a:r>
              <a:rPr lang="ko-KR" altLang="en-US" dirty="0">
                <a:solidFill>
                  <a:schemeClr val="tx1"/>
                </a:solidFill>
                <a:latin typeface="+mn-ea"/>
                <a:ea typeface="+mn-ea"/>
              </a:rPr>
              <a:t>을 모든 테스트 케이스에 적용</a:t>
            </a:r>
            <a:r>
              <a:rPr lang="ko-KR" alt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50AB11-C0DA-4CA3-A48A-9DE2A3A2DFBB}"/>
              </a:ext>
            </a:extLst>
          </p:cNvPr>
          <p:cNvSpPr txBox="1"/>
          <p:nvPr/>
        </p:nvSpPr>
        <p:spPr>
          <a:xfrm>
            <a:off x="605979" y="4869262"/>
            <a:ext cx="463133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 u="sng">
                <a:solidFill>
                  <a:srgbClr val="202122"/>
                </a:solidFill>
                <a:effectLst/>
                <a:latin typeface="Arial" panose="020B0604020202020204" pitchFamily="34" charset="0"/>
              </a:defRPr>
            </a:lvl1pPr>
          </a:lstStyle>
          <a:p>
            <a:pPr lvl="1"/>
            <a:r>
              <a:rPr lang="ko-KR" altLang="en-US" dirty="0"/>
              <a:t>외부 의존성이 있는 테스트 케이스의 수 </a:t>
            </a:r>
            <a:r>
              <a:rPr lang="en-US" altLang="ko-KR" dirty="0"/>
              <a:t>: 97</a:t>
            </a:r>
          </a:p>
          <a:p>
            <a:pPr lvl="1"/>
            <a:r>
              <a:rPr lang="en-US" altLang="ko-KR" dirty="0"/>
              <a:t>Test Double </a:t>
            </a:r>
            <a:r>
              <a:rPr lang="ko-KR" altLang="en-US" dirty="0"/>
              <a:t>사용 테스트 케이스의 수 </a:t>
            </a:r>
            <a:r>
              <a:rPr lang="en-US" altLang="ko-KR" dirty="0"/>
              <a:t>: 97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의존성 없는 </a:t>
            </a:r>
            <a:r>
              <a:rPr lang="en-US" altLang="ko-KR" dirty="0"/>
              <a:t>Test</a:t>
            </a:r>
            <a:r>
              <a:rPr lang="ko-KR" altLang="en-US" dirty="0"/>
              <a:t> </a:t>
            </a:r>
            <a:r>
              <a:rPr lang="en-US" altLang="ko-KR" dirty="0"/>
              <a:t>: 38</a:t>
            </a:r>
          </a:p>
          <a:p>
            <a:pPr lvl="2"/>
            <a:r>
              <a:rPr lang="en-US" altLang="ko-KR" dirty="0"/>
              <a:t>  - </a:t>
            </a:r>
            <a:r>
              <a:rPr lang="en-US" altLang="ko-KR" dirty="0" err="1"/>
              <a:t>CommandBuffer</a:t>
            </a:r>
            <a:r>
              <a:rPr lang="en-US" altLang="ko-KR" dirty="0"/>
              <a:t> / </a:t>
            </a:r>
            <a:r>
              <a:rPr lang="en-US" altLang="ko-KR" dirty="0" err="1"/>
              <a:t>SSDFileManager</a:t>
            </a:r>
            <a:r>
              <a:rPr lang="en-US" altLang="ko-KR" dirty="0"/>
              <a:t> / </a:t>
            </a:r>
            <a:r>
              <a:rPr lang="en-US" altLang="ko-KR" dirty="0" err="1"/>
              <a:t>validation_utils</a:t>
            </a:r>
            <a:endParaRPr lang="en-US" altLang="ko-KR" dirty="0"/>
          </a:p>
          <a:p>
            <a:pPr lvl="1"/>
            <a:r>
              <a:rPr lang="ko-KR" altLang="en-US" dirty="0"/>
              <a:t>전체 </a:t>
            </a:r>
            <a:r>
              <a:rPr lang="en-US" altLang="ko-KR" dirty="0"/>
              <a:t>Test </a:t>
            </a:r>
            <a:r>
              <a:rPr lang="ko-KR" altLang="en-US" dirty="0"/>
              <a:t>수 </a:t>
            </a:r>
            <a:r>
              <a:rPr lang="en-US" altLang="ko-KR" dirty="0"/>
              <a:t>: 135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6FC51E2-B59D-457B-A228-58A5A081A689}"/>
              </a:ext>
            </a:extLst>
          </p:cNvPr>
          <p:cNvCxnSpPr>
            <a:cxnSpLocks/>
          </p:cNvCxnSpPr>
          <p:nvPr/>
        </p:nvCxnSpPr>
        <p:spPr>
          <a:xfrm>
            <a:off x="678730" y="5429840"/>
            <a:ext cx="43646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AB7EA37-DA41-42B3-ACA7-C0BCD1EF1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416" y="1903921"/>
            <a:ext cx="3848637" cy="9145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E625F15-CED4-4239-BDA7-E8CEC4D0F3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9415" y="4923354"/>
            <a:ext cx="6078240" cy="17135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636280F-F920-4878-B7F0-9E1A8BFF13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9415" y="3079994"/>
            <a:ext cx="6095574" cy="156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307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42C4C-8347-472B-A9B6-1D0920109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Stub </a:t>
            </a:r>
            <a:r>
              <a:rPr lang="ko-KR" altLang="en-US" dirty="0"/>
              <a:t>유형의 예시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BF9E90-6F1D-4155-B145-8A9D0679B2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ssd_driver</a:t>
            </a:r>
            <a:r>
              <a:rPr lang="en-US" altLang="ko-KR" dirty="0"/>
              <a:t> stub 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55A52-5EB6-450E-89C3-A9986AE902FD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Mock</a:t>
            </a:r>
            <a:r>
              <a:rPr lang="en-US" altLang="ko-KR" dirty="0"/>
              <a:t>er</a:t>
            </a:r>
            <a:r>
              <a:rPr lang="ko-KR" altLang="en-US" dirty="0"/>
              <a:t>가</a:t>
            </a:r>
            <a:r>
              <a:rPr lang="ko-KR" altLang="en-US" sz="2800" dirty="0"/>
              <a:t> </a:t>
            </a:r>
            <a:r>
              <a:rPr lang="en-US" altLang="ko-KR" sz="2800" dirty="0"/>
              <a:t>SUT</a:t>
            </a:r>
            <a:r>
              <a:rPr lang="ko-KR" altLang="en-US" dirty="0"/>
              <a:t>에 예상</a:t>
            </a:r>
            <a:r>
              <a:rPr lang="ko-KR" altLang="en-US" sz="2800" dirty="0"/>
              <a:t> 값을 제공함으로 의존성을 제거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773F99F-16EB-40A0-964A-9F06660A3717}"/>
              </a:ext>
            </a:extLst>
          </p:cNvPr>
          <p:cNvSpPr/>
          <p:nvPr/>
        </p:nvSpPr>
        <p:spPr>
          <a:xfrm>
            <a:off x="6027294" y="4315741"/>
            <a:ext cx="821094" cy="718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Test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Code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BFC5600-6DA6-4798-96CA-5F846A2B0B73}"/>
              </a:ext>
            </a:extLst>
          </p:cNvPr>
          <p:cNvSpPr/>
          <p:nvPr/>
        </p:nvSpPr>
        <p:spPr>
          <a:xfrm>
            <a:off x="7490673" y="4464477"/>
            <a:ext cx="2818100" cy="4209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PartialLBAWriteShellCommand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A6ABEA9-52D3-4EBB-8E10-0B5DB7D7C054}"/>
              </a:ext>
            </a:extLst>
          </p:cNvPr>
          <p:cNvSpPr/>
          <p:nvPr/>
        </p:nvSpPr>
        <p:spPr>
          <a:xfrm>
            <a:off x="10308773" y="5211480"/>
            <a:ext cx="1570654" cy="420984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SSDDriver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F0E5018-E900-4BA0-8CCB-85EED4A9C424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6848388" y="4674969"/>
            <a:ext cx="6422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15">
            <a:extLst>
              <a:ext uri="{FF2B5EF4-FFF2-40B4-BE49-F238E27FC236}">
                <a16:creationId xmlns:a16="http://schemas.microsoft.com/office/drawing/2014/main" id="{ED6BBBDA-289D-4DBE-BC86-0ADD1F670B47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10308773" y="4674969"/>
            <a:ext cx="785327" cy="53651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DEDE1D-676C-465D-9DE0-841731062F7A}"/>
              </a:ext>
            </a:extLst>
          </p:cNvPr>
          <p:cNvSpPr/>
          <p:nvPr/>
        </p:nvSpPr>
        <p:spPr>
          <a:xfrm>
            <a:off x="8115826" y="5324621"/>
            <a:ext cx="1570654" cy="420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ssd_driver.write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9578A32-2DF6-4481-BA66-ABF561EC7B6B}"/>
              </a:ext>
            </a:extLst>
          </p:cNvPr>
          <p:cNvSpPr/>
          <p:nvPr/>
        </p:nvSpPr>
        <p:spPr>
          <a:xfrm>
            <a:off x="8115826" y="5754532"/>
            <a:ext cx="1570654" cy="420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ssd_driver.read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6AF0270-F7CD-4CE3-BC7D-319FB946FBA2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8899723" y="4885461"/>
            <a:ext cx="1430" cy="439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B95AE65-19CC-4E83-94C2-4C6864784ACE}"/>
              </a:ext>
            </a:extLst>
          </p:cNvPr>
          <p:cNvCxnSpPr/>
          <p:nvPr/>
        </p:nvCxnSpPr>
        <p:spPr>
          <a:xfrm flipH="1">
            <a:off x="10227256" y="4747515"/>
            <a:ext cx="1570654" cy="1154211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3AEF2CA-1546-4868-A703-94DC6AE055F5}"/>
              </a:ext>
            </a:extLst>
          </p:cNvPr>
          <p:cNvSpPr txBox="1"/>
          <p:nvPr/>
        </p:nvSpPr>
        <p:spPr>
          <a:xfrm>
            <a:off x="7444018" y="421286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SUT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E83487-3F9C-4EC0-BAD4-E766B10018AF}"/>
              </a:ext>
            </a:extLst>
          </p:cNvPr>
          <p:cNvSpPr txBox="1"/>
          <p:nvPr/>
        </p:nvSpPr>
        <p:spPr>
          <a:xfrm>
            <a:off x="8053619" y="5055725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mock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6725B95-9125-431D-B1CA-477CE509D448}"/>
              </a:ext>
            </a:extLst>
          </p:cNvPr>
          <p:cNvGrpSpPr/>
          <p:nvPr/>
        </p:nvGrpSpPr>
        <p:grpSpPr>
          <a:xfrm>
            <a:off x="5863780" y="1833346"/>
            <a:ext cx="6015647" cy="1981774"/>
            <a:chOff x="1257785" y="2367798"/>
            <a:chExt cx="7343775" cy="213360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305D14E-CB18-41A0-873D-000C31B35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7785" y="2367798"/>
              <a:ext cx="7343775" cy="2133600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B926FA6-9D24-4D9B-BD9F-F7853C46E987}"/>
                </a:ext>
              </a:extLst>
            </p:cNvPr>
            <p:cNvSpPr/>
            <p:nvPr/>
          </p:nvSpPr>
          <p:spPr>
            <a:xfrm>
              <a:off x="1661917" y="2930745"/>
              <a:ext cx="4197707" cy="52157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263171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42C4C-8347-472B-A9B6-1D0920109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Mock </a:t>
            </a:r>
            <a:r>
              <a:rPr lang="ko-KR" altLang="en-US" dirty="0"/>
              <a:t>유형의 예시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BF9E90-6F1D-4155-B145-8A9D0679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980" y="1784412"/>
            <a:ext cx="5165957" cy="4766669"/>
          </a:xfrm>
        </p:spPr>
        <p:txBody>
          <a:bodyPr/>
          <a:lstStyle/>
          <a:p>
            <a:r>
              <a:rPr lang="en-US" altLang="ko-KR" dirty="0" err="1"/>
              <a:t>ssd_driver</a:t>
            </a:r>
            <a:r>
              <a:rPr lang="en-US" altLang="ko-KR" dirty="0"/>
              <a:t> mock 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46938E-CFE8-46D7-92C3-40A634E418A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55A52-5EB6-450E-89C3-A9986AE902FD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</a:t>
            </a:r>
            <a:r>
              <a:rPr lang="en-US" altLang="ko-KR" sz="2800" dirty="0"/>
              <a:t>ock </a:t>
            </a:r>
            <a:r>
              <a:rPr lang="ko-KR" altLang="en-US" sz="2800" dirty="0"/>
              <a:t>객체의 호출 횟수를 검토하는 </a:t>
            </a:r>
            <a:r>
              <a:rPr lang="en-US" altLang="ko-KR" sz="2800" dirty="0"/>
              <a:t>Test </a:t>
            </a:r>
            <a:r>
              <a:rPr lang="ko-KR" altLang="en-US" sz="2800" dirty="0"/>
              <a:t>구현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E068771-E2D2-459B-A4A7-EAE2E74D25F0}"/>
              </a:ext>
            </a:extLst>
          </p:cNvPr>
          <p:cNvGrpSpPr/>
          <p:nvPr/>
        </p:nvGrpSpPr>
        <p:grpSpPr>
          <a:xfrm>
            <a:off x="5799417" y="1784411"/>
            <a:ext cx="6163197" cy="4864323"/>
            <a:chOff x="1603504" y="2738340"/>
            <a:chExt cx="7162800" cy="3676650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83C4022-0961-41B9-BFB6-264F338EF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3504" y="2738340"/>
              <a:ext cx="7162800" cy="3676650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16546E0-E6B8-4B5C-8681-E2406BFE6ADE}"/>
                </a:ext>
              </a:extLst>
            </p:cNvPr>
            <p:cNvSpPr/>
            <p:nvPr/>
          </p:nvSpPr>
          <p:spPr>
            <a:xfrm flipV="1">
              <a:off x="1939406" y="4068146"/>
              <a:ext cx="4414741" cy="24772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CC0317F-726E-4B19-BF6A-565D2FC5BF64}"/>
                </a:ext>
              </a:extLst>
            </p:cNvPr>
            <p:cNvSpPr/>
            <p:nvPr/>
          </p:nvSpPr>
          <p:spPr>
            <a:xfrm flipV="1">
              <a:off x="1939405" y="6167262"/>
              <a:ext cx="3994863" cy="2477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302942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CD9B0D-2FCC-490E-8A92-D08E6DC73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다양한 </a:t>
            </a:r>
            <a:r>
              <a:rPr lang="en-US" altLang="ko-KR" dirty="0"/>
              <a:t>Test</a:t>
            </a:r>
            <a:r>
              <a:rPr lang="ko-KR" altLang="en-US" dirty="0"/>
              <a:t> </a:t>
            </a:r>
            <a:r>
              <a:rPr lang="en-US" altLang="ko-KR" dirty="0"/>
              <a:t>Double Library </a:t>
            </a:r>
            <a:r>
              <a:rPr lang="ko-KR" altLang="en-US" dirty="0"/>
              <a:t>사용 예시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884512-4A4F-42EC-A595-79879593EE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MagicMock</a:t>
            </a:r>
            <a:br>
              <a:rPr lang="en-US" altLang="ko-KR" dirty="0"/>
            </a:br>
            <a:br>
              <a:rPr lang="en-US" altLang="ko-KR" dirty="0"/>
            </a:br>
            <a:endParaRPr lang="en-US" altLang="ko-KR" sz="6600" dirty="0"/>
          </a:p>
          <a:p>
            <a:r>
              <a:rPr lang="en-US" altLang="ko-KR" dirty="0" err="1"/>
              <a:t>Monkeypatch</a:t>
            </a:r>
            <a:endParaRPr lang="en-US" altLang="ko-KR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7E4B0F5-2EF0-4C66-BF18-D0C038D8A7D5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ko-KR" altLang="en-US" dirty="0"/>
              <a:t>프로젝트 상황을 고려한 </a:t>
            </a:r>
            <a:r>
              <a:rPr lang="en-US" altLang="ko-KR" dirty="0"/>
              <a:t>Test Double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선택하여 개발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350F637-3F00-4AEB-9AFD-6C718D33F5FB}"/>
              </a:ext>
            </a:extLst>
          </p:cNvPr>
          <p:cNvGrpSpPr/>
          <p:nvPr/>
        </p:nvGrpSpPr>
        <p:grpSpPr>
          <a:xfrm>
            <a:off x="5799417" y="1784411"/>
            <a:ext cx="5916676" cy="4820585"/>
            <a:chOff x="6026508" y="1383011"/>
            <a:chExt cx="5916676" cy="522198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FFBD465-593B-44F3-B98A-B1C4589D935D}"/>
                </a:ext>
              </a:extLst>
            </p:cNvPr>
            <p:cNvGrpSpPr/>
            <p:nvPr/>
          </p:nvGrpSpPr>
          <p:grpSpPr>
            <a:xfrm>
              <a:off x="6026508" y="1383011"/>
              <a:ext cx="5916676" cy="2397208"/>
              <a:chOff x="2591772" y="3550978"/>
              <a:chExt cx="7267575" cy="3133725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65AC08EF-A532-40E1-BBE9-64875B69E2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91772" y="3550978"/>
                <a:ext cx="7267575" cy="3133725"/>
              </a:xfrm>
              <a:prstGeom prst="rect">
                <a:avLst/>
              </a:prstGeom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C86270A-2A86-4437-8CE2-9F17679C1193}"/>
                  </a:ext>
                </a:extLst>
              </p:cNvPr>
              <p:cNvSpPr/>
              <p:nvPr/>
            </p:nvSpPr>
            <p:spPr>
              <a:xfrm>
                <a:off x="4571999" y="5117840"/>
                <a:ext cx="1101013" cy="25192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D9674CE-9F98-46F3-AE2F-11250330F7FC}"/>
                </a:ext>
              </a:extLst>
            </p:cNvPr>
            <p:cNvGrpSpPr/>
            <p:nvPr/>
          </p:nvGrpSpPr>
          <p:grpSpPr>
            <a:xfrm>
              <a:off x="6026508" y="4166110"/>
              <a:ext cx="5916676" cy="2438887"/>
              <a:chOff x="1936102" y="3247052"/>
              <a:chExt cx="8319796" cy="3429466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71CBA8DE-EC0D-480C-9C52-DEE8B57B4F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6102" y="3247052"/>
                <a:ext cx="8319796" cy="3429466"/>
              </a:xfrm>
              <a:prstGeom prst="rect">
                <a:avLst/>
              </a:prstGeom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8A7EC6C-9DE7-4810-A42F-BC1E2A8BADA1}"/>
                  </a:ext>
                </a:extLst>
              </p:cNvPr>
              <p:cNvSpPr/>
              <p:nvPr/>
            </p:nvSpPr>
            <p:spPr>
              <a:xfrm>
                <a:off x="2281334" y="4469731"/>
                <a:ext cx="1735495" cy="21460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3F15EC1-E3C8-44A9-A5F6-5CC6B5EA878F}"/>
                </a:ext>
              </a:extLst>
            </p:cNvPr>
            <p:cNvSpPr/>
            <p:nvPr/>
          </p:nvSpPr>
          <p:spPr>
            <a:xfrm>
              <a:off x="9270258" y="5385553"/>
              <a:ext cx="806803" cy="17549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610284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 txBox="1">
            <a:spLocks noGrp="1"/>
          </p:cNvSpPr>
          <p:nvPr>
            <p:ph type="body" idx="1"/>
          </p:nvPr>
        </p:nvSpPr>
        <p:spPr>
          <a:xfrm>
            <a:off x="1632000" y="1860184"/>
            <a:ext cx="8928000" cy="2533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dirty="0"/>
              <a:t>Refactoring</a:t>
            </a:r>
            <a:r>
              <a:rPr lang="ko-KR" alt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8374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706461-24BA-4F87-9AC1-CAEC54031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클래스 당 메서드 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9B2ECE-DB6A-4D9C-AA4E-B3713D0288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4.08 </a:t>
            </a:r>
            <a:r>
              <a:rPr lang="en-US" altLang="ko-KR" sz="3200" dirty="0"/>
              <a:t>(155/38)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3F05800-9F48-4C9E-9BCE-B5C4BBD091B1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pPr fontAlgn="base" latinLnBrk="0"/>
            <a:r>
              <a:rPr lang="ko-KR" altLang="en-US" sz="2800" b="0" i="0" u="none" strike="noStrike" cap="none" dirty="0">
                <a:solidFill>
                  <a:schemeClr val="dk1"/>
                </a:solidFill>
                <a:effectLst/>
                <a:latin typeface="+mn-ea"/>
                <a:ea typeface="+mn-ea"/>
                <a:cs typeface="+mn-cs"/>
                <a:sym typeface="Arial"/>
              </a:rPr>
              <a:t>클래스가 지나치게 비대해지지 않고</a:t>
            </a:r>
            <a:r>
              <a:rPr lang="en-US" altLang="ko-KR" sz="2800" b="0" i="0" u="none" strike="noStrike" cap="none" dirty="0">
                <a:solidFill>
                  <a:schemeClr val="dk1"/>
                </a:solidFill>
                <a:effectLst/>
                <a:latin typeface="+mn-ea"/>
                <a:ea typeface="+mn-ea"/>
                <a:cs typeface="+mn-cs"/>
                <a:sym typeface="Arial"/>
              </a:rPr>
              <a:t>, </a:t>
            </a:r>
            <a:r>
              <a:rPr lang="ko-KR" altLang="en-US" sz="2800" b="0" i="0" u="none" strike="noStrike" cap="none" dirty="0">
                <a:solidFill>
                  <a:schemeClr val="dk1"/>
                </a:solidFill>
                <a:effectLst/>
                <a:latin typeface="+mn-ea"/>
                <a:ea typeface="+mn-ea"/>
                <a:cs typeface="+mn-cs"/>
                <a:sym typeface="Arial"/>
              </a:rPr>
              <a:t>관심사를 잘 분리함</a:t>
            </a:r>
            <a:endParaRPr lang="en-US" altLang="ko-KR" sz="2800" b="0" i="0" u="none" strike="noStrike" cap="none" dirty="0">
              <a:solidFill>
                <a:schemeClr val="dk1"/>
              </a:solidFill>
              <a:effectLst/>
              <a:latin typeface="+mn-ea"/>
              <a:ea typeface="+mn-ea"/>
              <a:cs typeface="+mn-cs"/>
              <a:sym typeface="Arial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0047BB-A73F-431E-A74B-FE61B529C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417" y="4527612"/>
            <a:ext cx="5322162" cy="192431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635552F-FB9D-4E49-9D15-BE1EB5B895F2}"/>
              </a:ext>
            </a:extLst>
          </p:cNvPr>
          <p:cNvSpPr/>
          <p:nvPr/>
        </p:nvSpPr>
        <p:spPr>
          <a:xfrm>
            <a:off x="5799417" y="6214762"/>
            <a:ext cx="3144610" cy="2371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ko-KR" altLang="en-US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0" name="차트 9">
                <a:extLst>
                  <a:ext uri="{FF2B5EF4-FFF2-40B4-BE49-F238E27FC236}">
                    <a16:creationId xmlns:a16="http://schemas.microsoft.com/office/drawing/2014/main" id="{DD6963D7-A066-45C8-8AFD-53D82B48A49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05458120"/>
                  </p:ext>
                </p:extLst>
              </p:nvPr>
            </p:nvGraphicFramePr>
            <p:xfrm>
              <a:off x="5863780" y="1784412"/>
              <a:ext cx="5322162" cy="27432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10" name="차트 9">
                <a:extLst>
                  <a:ext uri="{FF2B5EF4-FFF2-40B4-BE49-F238E27FC236}">
                    <a16:creationId xmlns:a16="http://schemas.microsoft.com/office/drawing/2014/main" id="{DD6963D7-A066-45C8-8AFD-53D82B48A4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63780" y="1784412"/>
                <a:ext cx="5322162" cy="274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4750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>
              <a:buSzPts val="4400"/>
            </a:pPr>
            <a:r>
              <a:rPr lang="ko-KR" altLang="en-US" dirty="0"/>
              <a:t>팀원 소개 및 역할</a:t>
            </a:r>
            <a:endParaRPr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BC9755C-1910-4EC1-BA47-8CCAC8B85A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179282"/>
              </p:ext>
            </p:extLst>
          </p:nvPr>
        </p:nvGraphicFramePr>
        <p:xfrm>
          <a:off x="605980" y="1282046"/>
          <a:ext cx="11271793" cy="5067726"/>
        </p:xfrm>
        <a:graphic>
          <a:graphicData uri="http://schemas.openxmlformats.org/drawingml/2006/table">
            <a:tbl>
              <a:tblPr/>
              <a:tblGrid>
                <a:gridCol w="905759">
                  <a:extLst>
                    <a:ext uri="{9D8B030D-6E8A-4147-A177-3AD203B41FA5}">
                      <a16:colId xmlns:a16="http://schemas.microsoft.com/office/drawing/2014/main" val="4064751864"/>
                    </a:ext>
                  </a:extLst>
                </a:gridCol>
                <a:gridCol w="1414020">
                  <a:extLst>
                    <a:ext uri="{9D8B030D-6E8A-4147-A177-3AD203B41FA5}">
                      <a16:colId xmlns:a16="http://schemas.microsoft.com/office/drawing/2014/main" val="1364489695"/>
                    </a:ext>
                  </a:extLst>
                </a:gridCol>
                <a:gridCol w="3572759">
                  <a:extLst>
                    <a:ext uri="{9D8B030D-6E8A-4147-A177-3AD203B41FA5}">
                      <a16:colId xmlns:a16="http://schemas.microsoft.com/office/drawing/2014/main" val="4002200543"/>
                    </a:ext>
                  </a:extLst>
                </a:gridCol>
                <a:gridCol w="5379255">
                  <a:extLst>
                    <a:ext uri="{9D8B030D-6E8A-4147-A177-3AD203B41FA5}">
                      <a16:colId xmlns:a16="http://schemas.microsoft.com/office/drawing/2014/main" val="1490567856"/>
                    </a:ext>
                  </a:extLst>
                </a:gridCol>
              </a:tblGrid>
              <a:tr h="484411">
                <a:tc>
                  <a:txBody>
                    <a:bodyPr/>
                    <a:lstStyle/>
                    <a:p>
                      <a:pPr algn="l"/>
                      <a:r>
                        <a:rPr lang="ko-KR" altLang="en-US" b="1" dirty="0">
                          <a:effectLst/>
                        </a:rPr>
                        <a:t>역할</a:t>
                      </a:r>
                    </a:p>
                  </a:txBody>
                  <a:tcPr marL="99060" marR="99060" anchor="ctr">
                    <a:lnL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b="1">
                          <a:effectLst/>
                        </a:rPr>
                        <a:t>이름</a:t>
                      </a:r>
                    </a:p>
                  </a:txBody>
                  <a:tcPr marL="99060" marR="99060" anchor="ctr">
                    <a:lnL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effectLst/>
                        </a:rPr>
                        <a:t>GitHub ID</a:t>
                      </a:r>
                    </a:p>
                  </a:txBody>
                  <a:tcPr marL="99060" marR="99060" anchor="ctr">
                    <a:lnL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b="1" dirty="0">
                          <a:effectLst/>
                        </a:rPr>
                        <a:t>주요 역할</a:t>
                      </a:r>
                    </a:p>
                  </a:txBody>
                  <a:tcPr marL="99060" marR="99060" anchor="ctr">
                    <a:lnL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186426"/>
                  </a:ext>
                </a:extLst>
              </a:tr>
              <a:tr h="619367">
                <a:tc>
                  <a:txBody>
                    <a:bodyPr/>
                    <a:lstStyle/>
                    <a:p>
                      <a:pPr algn="l"/>
                      <a:r>
                        <a:rPr lang="ko-KR" altLang="en-US" b="1">
                          <a:effectLst/>
                        </a:rPr>
                        <a:t>팀장</a:t>
                      </a:r>
                      <a:endParaRPr lang="ko-KR" altLang="en-US">
                        <a:effectLst/>
                      </a:endParaRPr>
                    </a:p>
                  </a:txBody>
                  <a:tcPr marL="99060" marR="99060" anchor="ctr">
                    <a:lnL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>
                          <a:effectLst/>
                        </a:rPr>
                        <a:t>정송화</a:t>
                      </a:r>
                    </a:p>
                  </a:txBody>
                  <a:tcPr marL="99060" marR="99060" anchor="ctr">
                    <a:lnL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u="sng">
                          <a:solidFill>
                            <a:srgbClr val="0969DA"/>
                          </a:solidFill>
                          <a:effectLst/>
                          <a:hlinkClick r:id="rId3"/>
                        </a:rPr>
                        <a:t>@jungsh83</a:t>
                      </a:r>
                      <a:endParaRPr lang="en-US">
                        <a:effectLst/>
                      </a:endParaRPr>
                    </a:p>
                  </a:txBody>
                  <a:tcPr marL="99060" marR="99060" anchor="ctr">
                    <a:lnL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>
                          <a:effectLst/>
                        </a:rPr>
                        <a:t>프로젝트 통합</a:t>
                      </a:r>
                      <a:r>
                        <a:rPr lang="en-US" altLang="ko-KR" dirty="0">
                          <a:effectLst/>
                        </a:rPr>
                        <a:t>, </a:t>
                      </a:r>
                      <a:r>
                        <a:rPr lang="ko-KR" altLang="en-US" dirty="0">
                          <a:effectLst/>
                        </a:rPr>
                        <a:t>시나리오 및 </a:t>
                      </a:r>
                      <a:r>
                        <a:rPr lang="en-US" altLang="ko-KR" dirty="0">
                          <a:effectLst/>
                        </a:rPr>
                        <a:t>Command Buffer </a:t>
                      </a:r>
                      <a:r>
                        <a:rPr lang="ko-KR" altLang="en-US" dirty="0">
                          <a:effectLst/>
                        </a:rPr>
                        <a:t>개발</a:t>
                      </a:r>
                      <a:r>
                        <a:rPr lang="en-US" altLang="ko-KR" dirty="0">
                          <a:effectLst/>
                        </a:rPr>
                        <a:t>, </a:t>
                      </a:r>
                      <a:r>
                        <a:rPr lang="ko-KR" altLang="en-US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리팩토링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dirty="0">
                          <a:effectLst/>
                        </a:rPr>
                        <a:t>리뷰</a:t>
                      </a:r>
                    </a:p>
                  </a:txBody>
                  <a:tcPr marL="99060" marR="99060" anchor="ctr">
                    <a:lnL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347472"/>
                  </a:ext>
                </a:extLst>
              </a:tr>
              <a:tr h="619367">
                <a:tc>
                  <a:txBody>
                    <a:bodyPr/>
                    <a:lstStyle/>
                    <a:p>
                      <a:pPr algn="l"/>
                      <a:r>
                        <a:rPr lang="ko-KR" altLang="en-US" b="1" dirty="0">
                          <a:effectLst/>
                        </a:rPr>
                        <a:t>팀원</a:t>
                      </a:r>
                      <a:endParaRPr lang="ko-KR" altLang="en-US" dirty="0">
                        <a:effectLst/>
                      </a:endParaRPr>
                    </a:p>
                  </a:txBody>
                  <a:tcPr marL="99060" marR="99060" anchor="ctr">
                    <a:lnL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>
                          <a:effectLst/>
                        </a:rPr>
                        <a:t>나송주</a:t>
                      </a:r>
                    </a:p>
                  </a:txBody>
                  <a:tcPr marL="99060" marR="99060" anchor="ctr">
                    <a:lnL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u="sng" dirty="0">
                          <a:solidFill>
                            <a:srgbClr val="0969DA"/>
                          </a:solidFill>
                          <a:effectLst/>
                          <a:hlinkClick r:id="rId4"/>
                        </a:rPr>
                        <a:t>@rmsidgo1</a:t>
                      </a:r>
                      <a:endParaRPr lang="en-US" dirty="0">
                        <a:effectLst/>
                      </a:endParaRPr>
                    </a:p>
                  </a:txBody>
                  <a:tcPr marL="99060" marR="99060" anchor="ctr">
                    <a:lnL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dirty="0">
                          <a:effectLst/>
                        </a:rPr>
                        <a:t>Shell </a:t>
                      </a:r>
                      <a:r>
                        <a:rPr lang="ko-KR" altLang="en-US" dirty="0">
                          <a:effectLst/>
                        </a:rPr>
                        <a:t>및 </a:t>
                      </a:r>
                      <a:r>
                        <a:rPr lang="en-US" altLang="ko-KR" dirty="0">
                          <a:effectLst/>
                        </a:rPr>
                        <a:t>Logger </a:t>
                      </a:r>
                      <a:r>
                        <a:rPr lang="ko-KR" altLang="en-US" dirty="0">
                          <a:effectLst/>
                        </a:rPr>
                        <a:t>개발</a:t>
                      </a:r>
                      <a:r>
                        <a:rPr lang="en-US" altLang="ko-KR" dirty="0">
                          <a:effectLst/>
                        </a:rPr>
                        <a:t>, </a:t>
                      </a:r>
                      <a:r>
                        <a:rPr lang="ko-KR" altLang="en-US" dirty="0">
                          <a:effectLst/>
                        </a:rPr>
                        <a:t>통합테스트 준비</a:t>
                      </a:r>
                      <a:r>
                        <a:rPr lang="en-US" altLang="ko-KR" dirty="0">
                          <a:effectLst/>
                        </a:rPr>
                        <a:t>, </a:t>
                      </a:r>
                      <a:r>
                        <a:rPr lang="ko-KR" altLang="en-US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리팩토링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dirty="0">
                          <a:effectLst/>
                        </a:rPr>
                        <a:t>리뷰</a:t>
                      </a:r>
                    </a:p>
                  </a:txBody>
                  <a:tcPr marL="99060" marR="99060" anchor="ctr">
                    <a:lnL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81510"/>
                  </a:ext>
                </a:extLst>
              </a:tr>
              <a:tr h="619367">
                <a:tc>
                  <a:txBody>
                    <a:bodyPr/>
                    <a:lstStyle/>
                    <a:p>
                      <a:pPr algn="l"/>
                      <a:r>
                        <a:rPr lang="ko-KR" altLang="en-US" b="1">
                          <a:effectLst/>
                        </a:rPr>
                        <a:t>팀원</a:t>
                      </a:r>
                      <a:endParaRPr lang="ko-KR" altLang="en-US">
                        <a:effectLst/>
                      </a:endParaRPr>
                    </a:p>
                  </a:txBody>
                  <a:tcPr marL="99060" marR="99060" anchor="ctr">
                    <a:lnL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>
                          <a:effectLst/>
                        </a:rPr>
                        <a:t>설서은</a:t>
                      </a:r>
                    </a:p>
                  </a:txBody>
                  <a:tcPr marL="99060" marR="99060" anchor="ctr">
                    <a:lnL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u="sng">
                          <a:solidFill>
                            <a:srgbClr val="0969DA"/>
                          </a:solidFill>
                          <a:effectLst/>
                          <a:hlinkClick r:id="rId5"/>
                        </a:rPr>
                        <a:t>@seoeun46</a:t>
                      </a:r>
                      <a:endParaRPr lang="en-US">
                        <a:effectLst/>
                      </a:endParaRPr>
                    </a:p>
                  </a:txBody>
                  <a:tcPr marL="99060" marR="99060" anchor="ctr">
                    <a:lnL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SSD 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및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SSD Commands 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개발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리팩토링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dirty="0">
                          <a:effectLst/>
                        </a:rPr>
                        <a:t>리뷰</a:t>
                      </a:r>
                    </a:p>
                  </a:txBody>
                  <a:tcPr marL="99060" marR="99060" anchor="ctr">
                    <a:lnL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079795"/>
                  </a:ext>
                </a:extLst>
              </a:tr>
              <a:tr h="1486480">
                <a:tc>
                  <a:txBody>
                    <a:bodyPr/>
                    <a:lstStyle/>
                    <a:p>
                      <a:pPr algn="l"/>
                      <a:r>
                        <a:rPr lang="ko-KR" altLang="en-US" b="1">
                          <a:effectLst/>
                        </a:rPr>
                        <a:t>팀원</a:t>
                      </a:r>
                      <a:endParaRPr lang="ko-KR" altLang="en-US">
                        <a:effectLst/>
                      </a:endParaRPr>
                    </a:p>
                  </a:txBody>
                  <a:tcPr marL="99060" marR="99060" anchor="ctr">
                    <a:lnL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>
                          <a:effectLst/>
                        </a:rPr>
                        <a:t>권구남</a:t>
                      </a:r>
                    </a:p>
                  </a:txBody>
                  <a:tcPr marL="99060" marR="99060" anchor="ctr">
                    <a:lnL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u="sng">
                          <a:solidFill>
                            <a:srgbClr val="0969DA"/>
                          </a:solidFill>
                          <a:effectLst/>
                          <a:hlinkClick r:id="rId6"/>
                        </a:rPr>
                        <a:t>@Nueve-Code</a:t>
                      </a:r>
                      <a:br>
                        <a:rPr lang="en-US">
                          <a:effectLst/>
                        </a:rPr>
                      </a:br>
                      <a:r>
                        <a:rPr lang="en-US">
                          <a:effectLst/>
                        </a:rPr>
                        <a:t>commit-id: jihun75.kim</a:t>
                      </a:r>
                      <a:br>
                        <a:rPr lang="en-US">
                          <a:effectLst/>
                        </a:rPr>
                      </a:br>
                      <a:r>
                        <a:rPr lang="en-US">
                          <a:effectLst/>
                        </a:rPr>
                        <a:t>commit-email: </a:t>
                      </a:r>
                      <a:r>
                        <a:rPr lang="en-US" u="sng">
                          <a:solidFill>
                            <a:srgbClr val="0969DA"/>
                          </a:solidFill>
                          <a:effectLst/>
                          <a:hlinkClick r:id="rId7"/>
                        </a:rPr>
                        <a:t>gnswlrla0218@naver.com</a:t>
                      </a:r>
                      <a:endParaRPr lang="en-US">
                        <a:effectLst/>
                      </a:endParaRPr>
                    </a:p>
                  </a:txBody>
                  <a:tcPr marL="99060" marR="99060" anchor="ctr">
                    <a:lnL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Shell 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및 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SSD Commands 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개발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리팩토링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리뷰</a:t>
                      </a:r>
                      <a:endParaRPr lang="ko-KR" altLang="en-US" dirty="0">
                        <a:effectLst/>
                      </a:endParaRPr>
                    </a:p>
                  </a:txBody>
                  <a:tcPr marL="99060" marR="99060" anchor="ctr">
                    <a:lnL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184792"/>
                  </a:ext>
                </a:extLst>
              </a:tr>
              <a:tr h="619367">
                <a:tc>
                  <a:txBody>
                    <a:bodyPr/>
                    <a:lstStyle/>
                    <a:p>
                      <a:pPr algn="l"/>
                      <a:r>
                        <a:rPr lang="ko-KR" altLang="en-US" b="1">
                          <a:effectLst/>
                        </a:rPr>
                        <a:t>팀원</a:t>
                      </a:r>
                      <a:endParaRPr lang="ko-KR" altLang="en-US">
                        <a:effectLst/>
                      </a:endParaRPr>
                    </a:p>
                  </a:txBody>
                  <a:tcPr marL="99060" marR="99060" anchor="ctr">
                    <a:lnL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>
                          <a:effectLst/>
                        </a:rPr>
                        <a:t>우성경</a:t>
                      </a:r>
                    </a:p>
                  </a:txBody>
                  <a:tcPr marL="99060" marR="99060" anchor="ctr">
                    <a:lnL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u="sng">
                          <a:solidFill>
                            <a:srgbClr val="0969DA"/>
                          </a:solidFill>
                          <a:effectLst/>
                          <a:hlinkClick r:id="rId8"/>
                        </a:rPr>
                        <a:t>@SKWOO-CRA-EDU</a:t>
                      </a:r>
                      <a:endParaRPr lang="en-US">
                        <a:effectLst/>
                      </a:endParaRPr>
                    </a:p>
                  </a:txBody>
                  <a:tcPr marL="99060" marR="99060" anchor="ctr">
                    <a:lnL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SSD 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개발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 SSD Commands 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설계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리팩토링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리뷰</a:t>
                      </a:r>
                      <a:endParaRPr lang="ko-KR" altLang="en-US" dirty="0">
                        <a:effectLst/>
                      </a:endParaRPr>
                    </a:p>
                  </a:txBody>
                  <a:tcPr marL="99060" marR="99060" anchor="ctr">
                    <a:lnL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996052"/>
                  </a:ext>
                </a:extLst>
              </a:tr>
              <a:tr h="619367">
                <a:tc>
                  <a:txBody>
                    <a:bodyPr/>
                    <a:lstStyle/>
                    <a:p>
                      <a:pPr algn="l"/>
                      <a:r>
                        <a:rPr lang="ko-KR" altLang="en-US" b="1">
                          <a:effectLst/>
                        </a:rPr>
                        <a:t>팀원</a:t>
                      </a:r>
                      <a:endParaRPr lang="ko-KR" altLang="en-US">
                        <a:effectLst/>
                      </a:endParaRPr>
                    </a:p>
                  </a:txBody>
                  <a:tcPr marL="99060" marR="99060" anchor="ctr">
                    <a:lnL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>
                          <a:effectLst/>
                        </a:rPr>
                        <a:t>지우성</a:t>
                      </a:r>
                    </a:p>
                  </a:txBody>
                  <a:tcPr marL="99060" marR="99060" anchor="ctr">
                    <a:lnL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u="sng">
                          <a:solidFill>
                            <a:srgbClr val="0969DA"/>
                          </a:solidFill>
                          <a:effectLst/>
                          <a:hlinkClick r:id="rId9"/>
                        </a:rPr>
                        <a:t>@jws9106</a:t>
                      </a:r>
                      <a:endParaRPr lang="en-US">
                        <a:effectLst/>
                      </a:endParaRPr>
                    </a:p>
                  </a:txBody>
                  <a:tcPr marL="99060" marR="99060" anchor="ctr">
                    <a:lnL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>
                          <a:effectLst/>
                        </a:rPr>
                        <a:t>시나리오 개발</a:t>
                      </a:r>
                      <a:r>
                        <a:rPr lang="en-US" altLang="ko-KR" dirty="0">
                          <a:effectLst/>
                        </a:rPr>
                        <a:t>, SSD Driver </a:t>
                      </a:r>
                      <a:r>
                        <a:rPr lang="ko-KR" altLang="en-US" dirty="0">
                          <a:effectLst/>
                        </a:rPr>
                        <a:t>개발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 SSD Commands 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개발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리팩토링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리뷰</a:t>
                      </a:r>
                      <a:endParaRPr lang="ko-KR" altLang="en-US" dirty="0">
                        <a:effectLst/>
                      </a:endParaRPr>
                    </a:p>
                  </a:txBody>
                  <a:tcPr marL="99060" marR="99060" anchor="ctr">
                    <a:lnL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4706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6851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92691-12D2-4120-B7D0-3E7BEFE11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메서드 </a:t>
            </a:r>
            <a:r>
              <a:rPr lang="ko-KR" altLang="en-US" dirty="0"/>
              <a:t>평균 </a:t>
            </a:r>
            <a:r>
              <a:rPr lang="en-US" altLang="ko-KR" dirty="0"/>
              <a:t>Line</a:t>
            </a:r>
            <a:r>
              <a:rPr lang="ko-KR" altLang="en-US" dirty="0"/>
              <a:t> 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F01899-482E-44AC-AB66-0BC30DAEE7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5.67 </a:t>
            </a:r>
            <a:r>
              <a:rPr lang="en-US" altLang="ko-KR" sz="3200" dirty="0"/>
              <a:t>(199/1128)</a:t>
            </a:r>
            <a:endParaRPr lang="en-US" altLang="ko-KR" dirty="0"/>
          </a:p>
          <a:p>
            <a:pPr marL="114300" indent="0">
              <a:buNone/>
            </a:pP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A3A823-629C-47A0-84C1-50093078FA3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231BF3-5FC1-412B-B6B4-0C9A720C791B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ko-KR" altLang="en-US" sz="2800" dirty="0">
                <a:solidFill>
                  <a:srgbClr val="000000"/>
                </a:solidFill>
              </a:rPr>
              <a:t>함수 추출이 훌륭하게 수행되었으며</a:t>
            </a:r>
            <a:r>
              <a:rPr lang="en-US" altLang="ko-KR" sz="2800" dirty="0">
                <a:solidFill>
                  <a:srgbClr val="000000"/>
                </a:solidFill>
              </a:rPr>
              <a:t>, </a:t>
            </a:r>
            <a:r>
              <a:rPr lang="ko-KR" altLang="en-US" sz="2800" dirty="0">
                <a:solidFill>
                  <a:srgbClr val="000000"/>
                </a:solidFill>
              </a:rPr>
              <a:t>매우 응집도 높은 구조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613E5B-3B08-405E-9B9D-751307AFD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417" y="1784412"/>
            <a:ext cx="5322163" cy="493633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EA46F02-EC71-48A4-8431-787495647843}"/>
              </a:ext>
            </a:extLst>
          </p:cNvPr>
          <p:cNvSpPr/>
          <p:nvPr/>
        </p:nvSpPr>
        <p:spPr>
          <a:xfrm>
            <a:off x="5799416" y="6267208"/>
            <a:ext cx="2354769" cy="4535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31915C-89DE-4429-A1A5-467EF0E52E4F}"/>
              </a:ext>
            </a:extLst>
          </p:cNvPr>
          <p:cNvSpPr txBox="1"/>
          <p:nvPr/>
        </p:nvSpPr>
        <p:spPr>
          <a:xfrm>
            <a:off x="32129" y="4627569"/>
            <a:ext cx="6099142" cy="802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marR="0" lvl="1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r>
              <a:rPr lang="en-US" altLang="ko-KR" sz="1400" dirty="0">
                <a:solidFill>
                  <a:srgbClr val="000000"/>
                </a:solidFill>
              </a:rPr>
              <a:t>LLOC(Logical Lines of Code) : 1,128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"/>
              <a:ea typeface="Malgun Gothic"/>
              <a:sym typeface="Malgun Gothic"/>
            </a:endParaRPr>
          </a:p>
          <a:p>
            <a:pPr marL="914400" marR="0" lvl="1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r>
              <a:rPr lang="en-US" altLang="ko-KR" sz="1400" dirty="0">
                <a:solidFill>
                  <a:srgbClr val="000000"/>
                </a:solidFill>
              </a:rPr>
              <a:t>Class/Function Count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sym typeface="Malgun Gothic"/>
              </a:rPr>
              <a:t>          : 199</a:t>
            </a:r>
          </a:p>
          <a:p>
            <a:pPr marL="914400" marR="0" lvl="1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r>
              <a:rPr lang="en-US" altLang="ko-KR" sz="1400" dirty="0">
                <a:solidFill>
                  <a:srgbClr val="000000"/>
                </a:solidFill>
              </a:rPr>
              <a:t>Average LLOC per Entity       : 5.67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BCDA934-42DA-4E37-80C0-60F3EB917F2C}"/>
              </a:ext>
            </a:extLst>
          </p:cNvPr>
          <p:cNvCxnSpPr>
            <a:cxnSpLocks/>
          </p:cNvCxnSpPr>
          <p:nvPr/>
        </p:nvCxnSpPr>
        <p:spPr>
          <a:xfrm>
            <a:off x="678730" y="5429840"/>
            <a:ext cx="43646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9929142-7FA4-4AC1-82DD-29CA67D1FD66}"/>
              </a:ext>
            </a:extLst>
          </p:cNvPr>
          <p:cNvSpPr txBox="1"/>
          <p:nvPr/>
        </p:nvSpPr>
        <p:spPr>
          <a:xfrm>
            <a:off x="605979" y="5429840"/>
            <a:ext cx="44373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000000"/>
                </a:solidFill>
              </a:rPr>
              <a:t>→ </a:t>
            </a:r>
            <a:r>
              <a:rPr lang="en-US" altLang="ko-KR" sz="1400" dirty="0">
                <a:solidFill>
                  <a:srgbClr val="000000"/>
                </a:solidFill>
              </a:rPr>
              <a:t>radon </a:t>
            </a:r>
            <a:r>
              <a:rPr lang="ko-KR" altLang="en-US" sz="1400" dirty="0">
                <a:solidFill>
                  <a:srgbClr val="000000"/>
                </a:solidFill>
              </a:rPr>
              <a:t>공식 문서는 함수나 클래스의 평균 </a:t>
            </a:r>
            <a:r>
              <a:rPr lang="en-US" altLang="ko-KR" sz="1400" dirty="0">
                <a:solidFill>
                  <a:srgbClr val="000000"/>
                </a:solidFill>
              </a:rPr>
              <a:t>LLOC</a:t>
            </a:r>
            <a:r>
              <a:rPr lang="ko-KR" altLang="en-US" sz="1400" dirty="0">
                <a:solidFill>
                  <a:srgbClr val="000000"/>
                </a:solidFill>
              </a:rPr>
              <a:t>이 </a:t>
            </a:r>
            <a:r>
              <a:rPr lang="en-US" altLang="ko-KR" sz="1400" dirty="0">
                <a:solidFill>
                  <a:srgbClr val="000000"/>
                </a:solidFill>
              </a:rPr>
              <a:t>10</a:t>
            </a:r>
            <a:r>
              <a:rPr lang="ko-KR" altLang="en-US" sz="1400" dirty="0">
                <a:solidFill>
                  <a:srgbClr val="000000"/>
                </a:solidFill>
              </a:rPr>
              <a:t>보다 작기를 권장하고 있으므로 매우 응집도 높은 구조라고 볼 수 있음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"/>
              <a:ea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10234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F01CB7-220A-4C17-96C5-122F4EC22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Guard Clause </a:t>
            </a:r>
            <a:r>
              <a:rPr lang="ko-KR" altLang="en-US" dirty="0"/>
              <a:t>사용 메서드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74C743-A4AC-4358-8061-03D90A296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46% </a:t>
            </a:r>
            <a:r>
              <a:rPr lang="en-US" altLang="ko-KR" sz="3200" dirty="0"/>
              <a:t>(72/155)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6A19E2-6354-44FE-B1FD-D8137B9D51D1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ko-KR" altLang="en-US" dirty="0" err="1"/>
              <a:t>가드절</a:t>
            </a:r>
            <a:r>
              <a:rPr lang="ko-KR" altLang="en-US" dirty="0"/>
              <a:t> 추출로 깊은 들여쓰기 방지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가독성 향상</a:t>
            </a:r>
            <a:endParaRPr lang="ko-KR" altLang="en-US" dirty="0"/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EF5FB6E3-DA3A-48D9-AED0-A5521DB2C2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7704751"/>
              </p:ext>
            </p:extLst>
          </p:nvPr>
        </p:nvGraphicFramePr>
        <p:xfrm>
          <a:off x="5272754" y="1942287"/>
          <a:ext cx="5599790" cy="4345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D93E41E-8FA8-41CB-A8FC-08BD5149C71A}"/>
              </a:ext>
            </a:extLst>
          </p:cNvPr>
          <p:cNvSpPr txBox="1"/>
          <p:nvPr/>
        </p:nvSpPr>
        <p:spPr>
          <a:xfrm>
            <a:off x="8369921" y="3853190"/>
            <a:ext cx="2502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n w="3175">
                  <a:solidFill>
                    <a:schemeClr val="bg1"/>
                  </a:solidFill>
                </a:ln>
              </a:rPr>
              <a:t>가드절</a:t>
            </a:r>
            <a:r>
              <a:rPr lang="ko-KR" altLang="en-US" b="1" dirty="0">
                <a:ln w="3175">
                  <a:solidFill>
                    <a:schemeClr val="bg1"/>
                  </a:solidFill>
                </a:ln>
              </a:rPr>
              <a:t> 사용 메서드 </a:t>
            </a:r>
            <a:endParaRPr lang="en-US" altLang="ko-KR" b="1" dirty="0">
              <a:ln w="3175">
                <a:solidFill>
                  <a:schemeClr val="bg1"/>
                </a:solidFill>
              </a:ln>
            </a:endParaRPr>
          </a:p>
          <a:p>
            <a:pPr algn="ctr"/>
            <a:r>
              <a:rPr lang="en-US" altLang="ko-KR" b="1" dirty="0">
                <a:ln w="3175">
                  <a:solidFill>
                    <a:schemeClr val="bg1"/>
                  </a:solidFill>
                </a:ln>
              </a:rPr>
              <a:t>46% (72</a:t>
            </a:r>
            <a:r>
              <a:rPr lang="ko-KR" altLang="en-US" b="1" dirty="0">
                <a:ln w="3175">
                  <a:solidFill>
                    <a:schemeClr val="bg1"/>
                  </a:solidFill>
                </a:ln>
              </a:rPr>
              <a:t>개</a:t>
            </a:r>
            <a:r>
              <a:rPr lang="en-US" altLang="ko-KR" b="1" dirty="0">
                <a:ln w="3175">
                  <a:solidFill>
                    <a:schemeClr val="bg1"/>
                  </a:solidFill>
                </a:ln>
              </a:rPr>
              <a:t>)</a:t>
            </a:r>
            <a:endParaRPr lang="ko-KR" altLang="en-US" b="1" dirty="0">
              <a:ln w="3175">
                <a:solidFill>
                  <a:schemeClr val="bg1"/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CCB744-CDB4-4286-A9FC-E6B305C6E360}"/>
              </a:ext>
            </a:extLst>
          </p:cNvPr>
          <p:cNvSpPr txBox="1"/>
          <p:nvPr/>
        </p:nvSpPr>
        <p:spPr>
          <a:xfrm>
            <a:off x="6821337" y="3066201"/>
            <a:ext cx="2502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 w="3175">
                  <a:solidFill>
                    <a:schemeClr val="bg1"/>
                  </a:solidFill>
                </a:ln>
              </a:rPr>
              <a:t>Total Logic Method</a:t>
            </a:r>
          </a:p>
          <a:p>
            <a:pPr algn="ctr"/>
            <a:r>
              <a:rPr lang="en-US" altLang="ko-KR" b="1" dirty="0">
                <a:ln w="3175">
                  <a:solidFill>
                    <a:schemeClr val="bg1"/>
                  </a:solidFill>
                </a:ln>
              </a:rPr>
              <a:t>100% (155</a:t>
            </a:r>
            <a:r>
              <a:rPr lang="ko-KR" altLang="en-US" b="1" dirty="0">
                <a:ln w="3175">
                  <a:solidFill>
                    <a:schemeClr val="bg1"/>
                  </a:solidFill>
                </a:ln>
              </a:rPr>
              <a:t>개</a:t>
            </a:r>
            <a:r>
              <a:rPr lang="en-US" altLang="ko-KR" b="1" dirty="0">
                <a:ln w="3175">
                  <a:solidFill>
                    <a:schemeClr val="bg1"/>
                  </a:solidFill>
                </a:ln>
              </a:rPr>
              <a:t>)</a:t>
            </a:r>
            <a:endParaRPr lang="ko-KR" altLang="en-US" b="1" dirty="0">
              <a:ln w="3175"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618723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97468-AFAE-4B82-935A-1169669EC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코드 복잡도 </a:t>
            </a:r>
            <a:r>
              <a:rPr lang="en-US" altLang="ko-KR" dirty="0"/>
              <a:t>(Cyclomatic Complexity)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5BC159-3BA5-4396-8236-10E2BA5C4C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 (2.24)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BA4C17D-8B43-4DA9-86FC-355039A976B4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단순하고 안정적이며</a:t>
            </a:r>
            <a:r>
              <a:rPr lang="en-US" altLang="ko-KR" dirty="0"/>
              <a:t>, </a:t>
            </a:r>
            <a:r>
              <a:rPr lang="ko-KR" altLang="en-US" dirty="0"/>
              <a:t>위험도가 매우 낮은 구조로 유지보수 유리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94EE5C-A14F-4AB1-8CB7-64CE61E5EB7E}"/>
              </a:ext>
            </a:extLst>
          </p:cNvPr>
          <p:cNvSpPr txBox="1"/>
          <p:nvPr/>
        </p:nvSpPr>
        <p:spPr>
          <a:xfrm>
            <a:off x="1163188" y="5802747"/>
            <a:ext cx="33744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https://en.wikipedia.org/wiki/Cyclomatic_complexity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25A37D-C08B-44AC-8FD4-170477C38DBE}"/>
              </a:ext>
            </a:extLst>
          </p:cNvPr>
          <p:cNvSpPr txBox="1"/>
          <p:nvPr/>
        </p:nvSpPr>
        <p:spPr>
          <a:xfrm>
            <a:off x="606440" y="4845232"/>
            <a:ext cx="38434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u="sng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(1 – 10): Simple procedure, little risk</a:t>
            </a:r>
          </a:p>
          <a:p>
            <a:pPr algn="l"/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 (11 – 20): More complex, moderate risk</a:t>
            </a:r>
          </a:p>
          <a:p>
            <a:pPr algn="l"/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 (21 – 50): Complex, high risk</a:t>
            </a:r>
          </a:p>
          <a:p>
            <a:pPr algn="l"/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 (&gt; 50): Untestable code, very high risk</a:t>
            </a: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86FA266F-4629-4467-8740-6D57C2FC44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4799078"/>
              </p:ext>
            </p:extLst>
          </p:nvPr>
        </p:nvGraphicFramePr>
        <p:xfrm>
          <a:off x="5655399" y="4041370"/>
          <a:ext cx="3946324" cy="234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62E5286-0A31-485B-8E38-C8E267692850}"/>
              </a:ext>
            </a:extLst>
          </p:cNvPr>
          <p:cNvSpPr txBox="1"/>
          <p:nvPr/>
        </p:nvSpPr>
        <p:spPr>
          <a:xfrm>
            <a:off x="8307097" y="5169217"/>
            <a:ext cx="2161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98.7%</a:t>
            </a:r>
            <a:r>
              <a:rPr lang="ko-KR" altLang="en-US" dirty="0"/>
              <a:t> </a:t>
            </a:r>
            <a:r>
              <a:rPr lang="en-US" altLang="ko-KR" dirty="0"/>
              <a:t>A </a:t>
            </a:r>
            <a:r>
              <a:rPr lang="ko-KR" altLang="en-US" dirty="0"/>
              <a:t>등급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F1EB55D-C9F7-482D-8348-663528BFF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812" y="1885665"/>
            <a:ext cx="7001852" cy="14289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E0106FA-45CC-4882-8D99-AF57227E17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3634"/>
          <a:stretch/>
        </p:blipFill>
        <p:spPr>
          <a:xfrm>
            <a:off x="5180813" y="3534114"/>
            <a:ext cx="5845776" cy="40053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BE6AAC-C648-4C62-89E7-5FEFE175AC1B}"/>
              </a:ext>
            </a:extLst>
          </p:cNvPr>
          <p:cNvSpPr/>
          <p:nvPr/>
        </p:nvSpPr>
        <p:spPr>
          <a:xfrm>
            <a:off x="6714246" y="3692421"/>
            <a:ext cx="1757398" cy="2422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9655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066343-30A4-45C4-AE93-78FD5B3C5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코드 중복도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DC9E3F-79C1-489B-ADE1-9630EE5FFB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0.44% </a:t>
            </a:r>
            <a:r>
              <a:rPr lang="en-US" altLang="ko-KR" sz="3200" dirty="0"/>
              <a:t>(8/180)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B2BD09-04E2-4C83-AE58-88094EF7F7DC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ko-KR" altLang="en-US" dirty="0"/>
              <a:t>중복 코드 제거 수행 완료하여 유지보수성이 좋음</a:t>
            </a:r>
            <a:endParaRPr kumimoji="0" lang="en-US" altLang="ko-K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"/>
              <a:ea typeface="Malgun Gothic"/>
              <a:sym typeface="Malgun Gothic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AA042CB-5FCD-44B8-9826-9C1C0AAF4C1D}"/>
              </a:ext>
            </a:extLst>
          </p:cNvPr>
          <p:cNvGrpSpPr/>
          <p:nvPr/>
        </p:nvGrpSpPr>
        <p:grpSpPr>
          <a:xfrm>
            <a:off x="5799416" y="1808595"/>
            <a:ext cx="5322163" cy="4927686"/>
            <a:chOff x="5799416" y="1316376"/>
            <a:chExt cx="6883300" cy="398133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66C1EDF-5E41-4AF9-9E8B-46D7AB788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99416" y="1316376"/>
              <a:ext cx="3608087" cy="398133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493670C-3B0A-4FD8-92AB-A046422AF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7503" y="1316376"/>
              <a:ext cx="3275213" cy="398133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8017662-112D-4EB5-9787-756B24A5E6FA}"/>
              </a:ext>
            </a:extLst>
          </p:cNvPr>
          <p:cNvSpPr txBox="1"/>
          <p:nvPr/>
        </p:nvSpPr>
        <p:spPr>
          <a:xfrm>
            <a:off x="32129" y="4627569"/>
            <a:ext cx="6099142" cy="802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marR="0" lvl="1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r>
              <a:rPr lang="en-US" altLang="ko-KR" sz="1400" dirty="0">
                <a:solidFill>
                  <a:srgbClr val="000000"/>
                </a:solidFill>
              </a:rPr>
              <a:t>abstract method</a:t>
            </a:r>
            <a:r>
              <a:rPr lang="ko-KR" altLang="en-US" sz="1400" dirty="0">
                <a:solidFill>
                  <a:srgbClr val="000000"/>
                </a:solidFill>
              </a:rPr>
              <a:t> 상속 </a:t>
            </a:r>
            <a:r>
              <a:rPr lang="en-US" altLang="ko-KR" sz="1400" dirty="0">
                <a:solidFill>
                  <a:srgbClr val="000000"/>
                </a:solidFill>
              </a:rPr>
              <a:t>: 3</a:t>
            </a:r>
            <a:r>
              <a:rPr lang="ko-KR" altLang="en-US" sz="1400" dirty="0">
                <a:solidFill>
                  <a:srgbClr val="000000"/>
                </a:solidFill>
              </a:rPr>
              <a:t>개</a:t>
            </a:r>
            <a:endParaRPr lang="en-US" altLang="ko-KR" sz="1400" dirty="0">
              <a:solidFill>
                <a:srgbClr val="000000"/>
              </a:solidFill>
            </a:endParaRPr>
          </a:p>
          <a:p>
            <a:pPr marL="914400" marR="0" lvl="1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r>
              <a:rPr lang="ko-KR" altLang="en-US" dirty="0"/>
              <a:t>로그 출력 </a:t>
            </a:r>
            <a:r>
              <a:rPr lang="en-US" altLang="ko-KR" dirty="0"/>
              <a:t>: 2</a:t>
            </a:r>
            <a:r>
              <a:rPr lang="ko-KR" altLang="en-US" dirty="0"/>
              <a:t>개</a:t>
            </a:r>
            <a:endParaRPr lang="en-US" altLang="ko-KR" dirty="0"/>
          </a:p>
          <a:p>
            <a:pPr marL="914400" marR="0" lvl="1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r>
              <a:rPr lang="ko-KR" altLang="en-US" dirty="0"/>
              <a:t>단순 같은 함수 사용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  <a:endParaRPr lang="en-US" altLang="ko-KR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9067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 txBox="1">
            <a:spLocks noGrp="1"/>
          </p:cNvSpPr>
          <p:nvPr>
            <p:ph type="body" idx="1"/>
          </p:nvPr>
        </p:nvSpPr>
        <p:spPr>
          <a:xfrm>
            <a:off x="1632000" y="1860184"/>
            <a:ext cx="8928000" cy="2533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dirty="0"/>
              <a:t>Scrum &amp; Future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12223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7CD4BF-0C2F-4C4F-AD1D-7A17BFA37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Scrum</a:t>
            </a:r>
            <a:r>
              <a:rPr lang="ko-KR" altLang="en-US" dirty="0"/>
              <a:t> </a:t>
            </a:r>
            <a:r>
              <a:rPr lang="en-US" altLang="ko-KR" dirty="0"/>
              <a:t>Meeting and Integration Test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50C138-9499-48F4-B0E7-46447B0E1D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5</a:t>
            </a:r>
            <a:r>
              <a:rPr lang="ko-KR" altLang="en-US" dirty="0"/>
              <a:t>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9D0ECB-E61F-4CEA-9972-227AD125721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0EBC8FC-0224-4649-9F56-FF2DED6E15E9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ko-KR" altLang="en-US" dirty="0"/>
              <a:t>애자일 스크럼 기반의 반복적 개발과 통합테스트를 수행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4C449A0-2420-4C28-912A-149412FAED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10914" y="1784412"/>
            <a:ext cx="5676665" cy="260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CB4B442-86CB-4D26-B274-D595685A88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10914" y="4251265"/>
            <a:ext cx="5729809" cy="260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2836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7CD4BF-0C2F-4C4F-AD1D-7A17BFA37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Scrum Logs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0EBC8FC-0224-4649-9F56-FF2DED6E15E9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ko-KR" altLang="en-US" dirty="0"/>
              <a:t>스크럼 </a:t>
            </a:r>
            <a:r>
              <a:rPr lang="en-US" altLang="ko-KR" dirty="0"/>
              <a:t>Kick-off Meeting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BD10A29-94DB-4045-9832-283D3E262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012" y="2017334"/>
            <a:ext cx="3927618" cy="29499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7455383-C37A-416E-AED2-3FE96E8E0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890" y="2017335"/>
            <a:ext cx="3927617" cy="294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61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7CD4BF-0C2F-4C4F-AD1D-7A17BFA37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Scrum Logs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0EBC8FC-0224-4649-9F56-FF2DED6E15E9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altLang="ko-KR" dirty="0"/>
              <a:t>To-do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In-progress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Pull Request &amp; Review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Done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ACFC25-3213-4590-A035-65E74775D1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1205" y="1888495"/>
            <a:ext cx="2186962" cy="297427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C277533-BDFF-4AD9-9BB5-E2BCE5AC6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812" y="3884671"/>
            <a:ext cx="2669266" cy="26631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FB872D-58E9-4509-8831-0EC4F244E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021" y="1906996"/>
            <a:ext cx="3036049" cy="22802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3B31C8A-1EF1-4372-BA3F-4F722C2208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29827" y="3950747"/>
            <a:ext cx="2726117" cy="25310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93BC6EB-D584-47FB-B741-320A314257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8084692" y="1593965"/>
            <a:ext cx="3129585" cy="356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229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7CD4BF-0C2F-4C4F-AD1D-7A17BFA37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b="0" i="0" dirty="0">
                <a:effectLst/>
                <a:latin typeface="fkGrotesk"/>
              </a:rPr>
              <a:t>Code Quality Metrics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50C138-9499-48F4-B0E7-46447B0E1D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15</a:t>
            </a:r>
            <a:r>
              <a:rPr lang="ko-KR" altLang="en-US" dirty="0"/>
              <a:t>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0EBC8FC-0224-4649-9F56-FF2DED6E15E9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Code Review Agent</a:t>
            </a:r>
            <a:r>
              <a:rPr lang="ko-KR" altLang="en-US" dirty="0"/>
              <a:t>로써 활용 가능한 지식과 도구 확보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2177B7F-B11B-4617-84A0-5794DA0399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260571"/>
              </p:ext>
            </p:extLst>
          </p:nvPr>
        </p:nvGraphicFramePr>
        <p:xfrm>
          <a:off x="2752891" y="1786206"/>
          <a:ext cx="4783982" cy="438867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755133">
                  <a:extLst>
                    <a:ext uri="{9D8B030D-6E8A-4147-A177-3AD203B41FA5}">
                      <a16:colId xmlns:a16="http://schemas.microsoft.com/office/drawing/2014/main" val="2175048792"/>
                    </a:ext>
                  </a:extLst>
                </a:gridCol>
                <a:gridCol w="610823">
                  <a:extLst>
                    <a:ext uri="{9D8B030D-6E8A-4147-A177-3AD203B41FA5}">
                      <a16:colId xmlns:a16="http://schemas.microsoft.com/office/drawing/2014/main" val="3765248171"/>
                    </a:ext>
                  </a:extLst>
                </a:gridCol>
                <a:gridCol w="2418026">
                  <a:extLst>
                    <a:ext uri="{9D8B030D-6E8A-4147-A177-3AD203B41FA5}">
                      <a16:colId xmlns:a16="http://schemas.microsoft.com/office/drawing/2014/main" val="2971419322"/>
                    </a:ext>
                  </a:extLst>
                </a:gridCol>
              </a:tblGrid>
              <a:tr h="487630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지표 </a:t>
                      </a:r>
                      <a:r>
                        <a:rPr lang="en-US" altLang="ko-KR" sz="12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(</a:t>
                      </a:r>
                      <a:r>
                        <a:rPr lang="en-US" sz="12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Metric)</a:t>
                      </a:r>
                    </a:p>
                  </a:txBody>
                  <a:tcPr marL="52426" marR="52426" marT="52426" marB="52426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결과</a:t>
                      </a:r>
                    </a:p>
                  </a:txBody>
                  <a:tcPr marL="52426" marR="52426" marT="52426" marB="52426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추출 방법 </a:t>
                      </a:r>
                      <a:r>
                        <a:rPr lang="en-US" altLang="ko-KR" sz="12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/ </a:t>
                      </a: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도구</a:t>
                      </a:r>
                    </a:p>
                  </a:txBody>
                  <a:tcPr marL="52426" marR="52426" marT="52426" marB="52426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665962"/>
                  </a:ext>
                </a:extLst>
              </a:tr>
              <a:tr h="487630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코드 삭제</a:t>
                      </a:r>
                      <a:r>
                        <a:rPr lang="en-US" altLang="ko-KR" sz="12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/</a:t>
                      </a: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추가 비율</a:t>
                      </a:r>
                      <a:endParaRPr lang="en-US" sz="1200" b="1" i="0" u="none" strike="noStrike" cap="none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52426" marR="52426" marT="52426" marB="52426" anchor="ctr"/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altLang="ko-KR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60.7%</a:t>
                      </a:r>
                      <a:endParaRPr lang="ko-KR" alt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52426" marR="52426" marT="52426" marB="52426" anchor="ctr"/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altLang="ko-KR" sz="12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Github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 Repository – Insights – Code frequency</a:t>
                      </a:r>
                      <a:endParaRPr lang="ko-KR" alt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52426" marR="52426" marT="52426" marB="52426" anchor="ctr"/>
                </a:tc>
                <a:extLst>
                  <a:ext uri="{0D108BD9-81ED-4DB2-BD59-A6C34878D82A}">
                    <a16:rowId xmlns:a16="http://schemas.microsoft.com/office/drawing/2014/main" val="2375107728"/>
                  </a:ext>
                </a:extLst>
              </a:tr>
              <a:tr h="487630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altLang="ko-KR" sz="12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PR</a:t>
                      </a: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당 </a:t>
                      </a:r>
                      <a:r>
                        <a:rPr lang="ko-KR" altLang="en-US" sz="12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셀프체크리스트</a:t>
                      </a: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 수</a:t>
                      </a:r>
                      <a:endParaRPr lang="en-US" sz="1200" b="1" i="0" u="none" strike="noStrike" cap="none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52426" marR="52426" marT="52426" marB="52426" anchor="ctr"/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altLang="ko-KR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9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개</a:t>
                      </a:r>
                    </a:p>
                  </a:txBody>
                  <a:tcPr marL="52426" marR="52426" marT="52426" marB="52426" anchor="ctr"/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altLang="ko-KR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PULL_REQUEST_TEMPLATE.md</a:t>
                      </a:r>
                      <a:endParaRPr lang="ko-KR" alt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52426" marR="52426" marT="52426" marB="52426" anchor="ctr"/>
                </a:tc>
                <a:extLst>
                  <a:ext uri="{0D108BD9-81ED-4DB2-BD59-A6C34878D82A}">
                    <a16:rowId xmlns:a16="http://schemas.microsoft.com/office/drawing/2014/main" val="2843236135"/>
                  </a:ext>
                </a:extLst>
              </a:tr>
              <a:tr h="487630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altLang="ko-KR" sz="12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PR</a:t>
                      </a: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당 </a:t>
                      </a:r>
                      <a:r>
                        <a:rPr lang="en-US" altLang="ko-KR" sz="12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Commit</a:t>
                      </a: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 수</a:t>
                      </a:r>
                      <a:endParaRPr lang="en-US" sz="1200" b="1" i="0" u="none" strike="noStrike" cap="none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52426" marR="52426" marT="52426" marB="52426" anchor="ctr"/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altLang="ko-KR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8.23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개</a:t>
                      </a:r>
                    </a:p>
                  </a:txBody>
                  <a:tcPr marL="52426" marR="52426" marT="52426" marB="52426" anchor="ctr"/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altLang="ko-KR" sz="12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Github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 Repository Main</a:t>
                      </a:r>
                      <a:endParaRPr lang="ko-KR" alt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52426" marR="52426" marT="52426" marB="52426" anchor="ctr"/>
                </a:tc>
                <a:extLst>
                  <a:ext uri="{0D108BD9-81ED-4DB2-BD59-A6C34878D82A}">
                    <a16:rowId xmlns:a16="http://schemas.microsoft.com/office/drawing/2014/main" val="3784741600"/>
                  </a:ext>
                </a:extLst>
              </a:tr>
              <a:tr h="487630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2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PR</a:t>
                      </a: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당 코멘트 수 </a:t>
                      </a:r>
                      <a:endParaRPr lang="en-US" sz="1200" b="1" i="0" u="none" strike="noStrike" cap="none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52426" marR="52426" marT="52426" marB="52426" anchor="ctr"/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altLang="ko-KR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4.1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개</a:t>
                      </a:r>
                    </a:p>
                  </a:txBody>
                  <a:tcPr marL="52426" marR="52426" marT="52426" marB="52426" anchor="ctr"/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altLang="ko-KR" sz="12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Github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 Repository – Pull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Request</a:t>
                      </a:r>
                      <a:endParaRPr lang="ko-KR" alt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52426" marR="52426" marT="52426" marB="52426" anchor="ctr"/>
                </a:tc>
                <a:extLst>
                  <a:ext uri="{0D108BD9-81ED-4DB2-BD59-A6C34878D82A}">
                    <a16:rowId xmlns:a16="http://schemas.microsoft.com/office/drawing/2014/main" val="2852103899"/>
                  </a:ext>
                </a:extLst>
              </a:tr>
              <a:tr h="487630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총 테스트 케이스 수</a:t>
                      </a:r>
                      <a:endParaRPr lang="en-US" sz="1200" b="1" i="0" u="none" strike="noStrike" cap="none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52426" marR="52426" marT="52426" marB="52426" anchor="ctr"/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altLang="ko-KR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232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개</a:t>
                      </a:r>
                    </a:p>
                  </a:txBody>
                  <a:tcPr marL="52426" marR="52426" marT="52426" marB="52426" anchor="ctr"/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altLang="ko-KR" sz="12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pytest</a:t>
                      </a:r>
                      <a:endParaRPr lang="ko-KR" alt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52426" marR="52426" marT="52426" marB="52426" anchor="ctr"/>
                </a:tc>
                <a:extLst>
                  <a:ext uri="{0D108BD9-81ED-4DB2-BD59-A6C34878D82A}">
                    <a16:rowId xmlns:a16="http://schemas.microsoft.com/office/drawing/2014/main" val="2852095930"/>
                  </a:ext>
                </a:extLst>
              </a:tr>
              <a:tr h="487630">
                <a:tc>
                  <a:txBody>
                    <a:bodyPr/>
                    <a:lstStyle/>
                    <a:p>
                      <a:pPr fontAlgn="base" latinLnBrk="0"/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테스트</a:t>
                      </a:r>
                      <a:r>
                        <a:rPr lang="en-US" altLang="ko-KR" sz="12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/</a:t>
                      </a: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코드라인 비율</a:t>
                      </a:r>
                    </a:p>
                  </a:txBody>
                  <a:tcPr marL="52426" marR="52426" marT="39319" marB="39319"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131%</a:t>
                      </a:r>
                      <a:endParaRPr lang="ko-KR" alt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52426" marR="52426" marT="39319" marB="39319"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2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cloc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52426" marR="52426" marT="39319" marB="39319" anchor="ctr"/>
                </a:tc>
                <a:extLst>
                  <a:ext uri="{0D108BD9-81ED-4DB2-BD59-A6C34878D82A}">
                    <a16:rowId xmlns:a16="http://schemas.microsoft.com/office/drawing/2014/main" val="200581115"/>
                  </a:ext>
                </a:extLst>
              </a:tr>
              <a:tr h="487630"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2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Feature Commit </a:t>
                      </a: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수</a:t>
                      </a:r>
                    </a:p>
                  </a:txBody>
                  <a:tcPr marL="52426" marR="52426" marT="39319" marB="39319" anchor="ctr"/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altLang="ko-KR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316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개</a:t>
                      </a:r>
                      <a:endParaRPr lang="en-US" altLang="ko-KR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52426" marR="52426" marT="39319" marB="39319"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2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Github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 Repository – Commits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52426" marR="52426" marT="39319" marB="39319" anchor="ctr"/>
                </a:tc>
                <a:extLst>
                  <a:ext uri="{0D108BD9-81ED-4DB2-BD59-A6C34878D82A}">
                    <a16:rowId xmlns:a16="http://schemas.microsoft.com/office/drawing/2014/main" val="3238650723"/>
                  </a:ext>
                </a:extLst>
              </a:tr>
              <a:tr h="487630"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2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Refactor Commit </a:t>
                      </a: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수</a:t>
                      </a:r>
                    </a:p>
                  </a:txBody>
                  <a:tcPr marL="52426" marR="52426" marT="39319" marB="39319"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192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개</a:t>
                      </a:r>
                    </a:p>
                  </a:txBody>
                  <a:tcPr marL="52426" marR="52426" marT="39319" marB="39319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Github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 Repository – Commits</a:t>
                      </a:r>
                    </a:p>
                  </a:txBody>
                  <a:tcPr marL="52426" marR="52426" marT="39319" marB="39319" anchor="ctr"/>
                </a:tc>
                <a:extLst>
                  <a:ext uri="{0D108BD9-81ED-4DB2-BD59-A6C34878D82A}">
                    <a16:rowId xmlns:a16="http://schemas.microsoft.com/office/drawing/2014/main" val="161723821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C272781-806C-4EC5-9C3E-7D22876FB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327892"/>
              </p:ext>
            </p:extLst>
          </p:nvPr>
        </p:nvGraphicFramePr>
        <p:xfrm>
          <a:off x="7704332" y="1784412"/>
          <a:ext cx="4299409" cy="390104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755133">
                  <a:extLst>
                    <a:ext uri="{9D8B030D-6E8A-4147-A177-3AD203B41FA5}">
                      <a16:colId xmlns:a16="http://schemas.microsoft.com/office/drawing/2014/main" val="2175048792"/>
                    </a:ext>
                  </a:extLst>
                </a:gridCol>
                <a:gridCol w="769264">
                  <a:extLst>
                    <a:ext uri="{9D8B030D-6E8A-4147-A177-3AD203B41FA5}">
                      <a16:colId xmlns:a16="http://schemas.microsoft.com/office/drawing/2014/main" val="3765248171"/>
                    </a:ext>
                  </a:extLst>
                </a:gridCol>
                <a:gridCol w="1775012">
                  <a:extLst>
                    <a:ext uri="{9D8B030D-6E8A-4147-A177-3AD203B41FA5}">
                      <a16:colId xmlns:a16="http://schemas.microsoft.com/office/drawing/2014/main" val="2971419322"/>
                    </a:ext>
                  </a:extLst>
                </a:gridCol>
              </a:tblGrid>
              <a:tr h="487630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지표 </a:t>
                      </a:r>
                      <a:r>
                        <a:rPr lang="en-US" altLang="ko-KR" sz="12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(</a:t>
                      </a:r>
                      <a:r>
                        <a:rPr lang="en-US" sz="12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Metric)</a:t>
                      </a:r>
                    </a:p>
                  </a:txBody>
                  <a:tcPr marL="52426" marR="52426" marT="52426" marB="52426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결과</a:t>
                      </a:r>
                    </a:p>
                  </a:txBody>
                  <a:tcPr marL="52426" marR="52426" marT="52426" marB="52426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추출 방법 </a:t>
                      </a:r>
                      <a:r>
                        <a:rPr lang="en-US" altLang="ko-KR" sz="12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/ </a:t>
                      </a: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도구</a:t>
                      </a:r>
                    </a:p>
                  </a:txBody>
                  <a:tcPr marL="52426" marR="52426" marT="52426" marB="52426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665962"/>
                  </a:ext>
                </a:extLst>
              </a:tr>
              <a:tr h="487630">
                <a:tc>
                  <a:txBody>
                    <a:bodyPr/>
                    <a:lstStyle/>
                    <a:p>
                      <a:pPr fontAlgn="base" latinLnBrk="0"/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테스트 커버리지</a:t>
                      </a:r>
                    </a:p>
                  </a:txBody>
                  <a:tcPr marL="52426" marR="52426" marT="39319" marB="39319"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94%</a:t>
                      </a:r>
                      <a:endParaRPr lang="ko-KR" alt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52426" marR="52426" marT="39319" marB="39319"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2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pytest</a:t>
                      </a: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 --</a:t>
                      </a:r>
                      <a:r>
                        <a:rPr lang="en-US" sz="12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cov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52426" marR="52426" marT="39319" marB="39319" anchor="ctr"/>
                </a:tc>
                <a:extLst>
                  <a:ext uri="{0D108BD9-81ED-4DB2-BD59-A6C34878D82A}">
                    <a16:rowId xmlns:a16="http://schemas.microsoft.com/office/drawing/2014/main" val="953145331"/>
                  </a:ext>
                </a:extLst>
              </a:tr>
              <a:tr h="487630"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2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Test Double </a:t>
                      </a: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사용률</a:t>
                      </a:r>
                    </a:p>
                  </a:txBody>
                  <a:tcPr marL="52426" marR="52426" marT="39319" marB="39319"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100%</a:t>
                      </a:r>
                      <a:endParaRPr lang="ko-KR" alt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52426" marR="52426" marT="39319" marB="39319" anchor="ctr"/>
                </a:tc>
                <a:tc>
                  <a:txBody>
                    <a:bodyPr/>
                    <a:lstStyle/>
                    <a:p>
                      <a:pPr fontAlgn="base" latinLnBrk="0"/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52426" marR="52426" marT="39319" marB="39319" anchor="ctr"/>
                </a:tc>
                <a:extLst>
                  <a:ext uri="{0D108BD9-81ED-4DB2-BD59-A6C34878D82A}">
                    <a16:rowId xmlns:a16="http://schemas.microsoft.com/office/drawing/2014/main" val="465466090"/>
                  </a:ext>
                </a:extLst>
              </a:tr>
              <a:tr h="487630">
                <a:tc>
                  <a:txBody>
                    <a:bodyPr/>
                    <a:lstStyle/>
                    <a:p>
                      <a:pPr fontAlgn="base" latinLnBrk="0"/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클래스당 메서드 수</a:t>
                      </a:r>
                    </a:p>
                  </a:txBody>
                  <a:tcPr marL="52426" marR="52426" marT="39319" marB="39319"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4.08</a:t>
                      </a:r>
                      <a:endParaRPr lang="ko-KR" alt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52426" marR="52426" marT="39319" marB="39319"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2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src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/analyzer/</a:t>
                      </a:r>
                      <a:r>
                        <a:rPr lang="en-US" altLang="ko-KR" sz="12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count_methods_in_classes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52426" marR="52426" marT="39319" marB="39319" anchor="ctr"/>
                </a:tc>
                <a:extLst>
                  <a:ext uri="{0D108BD9-81ED-4DB2-BD59-A6C34878D82A}">
                    <a16:rowId xmlns:a16="http://schemas.microsoft.com/office/drawing/2014/main" val="1785068650"/>
                  </a:ext>
                </a:extLst>
              </a:tr>
              <a:tr h="487630">
                <a:tc>
                  <a:txBody>
                    <a:bodyPr/>
                    <a:lstStyle/>
                    <a:p>
                      <a:pPr fontAlgn="base" latinLnBrk="0"/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메서드당 평균 라인 수</a:t>
                      </a:r>
                    </a:p>
                  </a:txBody>
                  <a:tcPr marL="52426" marR="52426" marT="39319" marB="39319" anchor="ctr"/>
                </a:tc>
                <a:tc>
                  <a:txBody>
                    <a:bodyPr/>
                    <a:lstStyle/>
                    <a:p>
                      <a:pPr fontAlgn="base" latinLnBrk="0"/>
                      <a:endParaRPr lang="ko-KR" alt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52426" marR="52426" marT="39319" marB="39319"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src/analyzer/calc_mean_cls_func.py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52426" marR="52426" marT="39319" marB="39319" anchor="ctr"/>
                </a:tc>
                <a:extLst>
                  <a:ext uri="{0D108BD9-81ED-4DB2-BD59-A6C34878D82A}">
                    <a16:rowId xmlns:a16="http://schemas.microsoft.com/office/drawing/2014/main" val="3363967892"/>
                  </a:ext>
                </a:extLst>
              </a:tr>
              <a:tr h="487630">
                <a:tc>
                  <a:txBody>
                    <a:bodyPr/>
                    <a:lstStyle/>
                    <a:p>
                      <a:pPr fontAlgn="base" latinLnBrk="0"/>
                      <a:r>
                        <a:rPr lang="ko-KR" altLang="en-US" sz="12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가드절</a:t>
                      </a: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 사용 비율</a:t>
                      </a:r>
                    </a:p>
                  </a:txBody>
                  <a:tcPr marL="52426" marR="52426" marT="39319" marB="39319"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46%</a:t>
                      </a:r>
                      <a:endParaRPr lang="ko-KR" alt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52426" marR="52426" marT="39319" marB="39319"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2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src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/analyzer/</a:t>
                      </a:r>
                      <a:r>
                        <a:rPr lang="en-US" altLang="ko-KR" sz="12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count_guard_clauses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52426" marR="52426" marT="39319" marB="39319" anchor="ctr"/>
                </a:tc>
                <a:extLst>
                  <a:ext uri="{0D108BD9-81ED-4DB2-BD59-A6C34878D82A}">
                    <a16:rowId xmlns:a16="http://schemas.microsoft.com/office/drawing/2014/main" val="3715714641"/>
                  </a:ext>
                </a:extLst>
              </a:tr>
              <a:tr h="487630">
                <a:tc>
                  <a:txBody>
                    <a:bodyPr/>
                    <a:lstStyle/>
                    <a:p>
                      <a:pPr fontAlgn="base" latinLnBrk="0"/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코드 복잡도</a:t>
                      </a:r>
                    </a:p>
                  </a:txBody>
                  <a:tcPr marL="52426" marR="52426" marT="39319" marB="39319"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A (2.24)</a:t>
                      </a:r>
                      <a:endParaRPr lang="ko-KR" alt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52426" marR="52426" marT="39319" marB="39319"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radon cc </a:t>
                      </a:r>
                      <a:r>
                        <a:rPr lang="en-US" sz="12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src</a:t>
                      </a: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 -a</a:t>
                      </a:r>
                    </a:p>
                  </a:txBody>
                  <a:tcPr marL="52426" marR="52426" marT="39319" marB="39319" anchor="ctr"/>
                </a:tc>
                <a:extLst>
                  <a:ext uri="{0D108BD9-81ED-4DB2-BD59-A6C34878D82A}">
                    <a16:rowId xmlns:a16="http://schemas.microsoft.com/office/drawing/2014/main" val="2645599263"/>
                  </a:ext>
                </a:extLst>
              </a:tr>
              <a:tr h="487630">
                <a:tc>
                  <a:txBody>
                    <a:bodyPr/>
                    <a:lstStyle/>
                    <a:p>
                      <a:pPr fontAlgn="base" latinLnBrk="0"/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코드 중복도</a:t>
                      </a:r>
                    </a:p>
                  </a:txBody>
                  <a:tcPr marL="52426" marR="52426" marT="39319" marB="39319"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0.44%</a:t>
                      </a:r>
                      <a:endParaRPr lang="ko-KR" alt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52426" marR="52426" marT="39319" marB="39319"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src/analyzer/disp_dup_func.py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52426" marR="52426" marT="39319" marB="39319" anchor="ctr"/>
                </a:tc>
                <a:extLst>
                  <a:ext uri="{0D108BD9-81ED-4DB2-BD59-A6C34878D82A}">
                    <a16:rowId xmlns:a16="http://schemas.microsoft.com/office/drawing/2014/main" val="1104015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9957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7CD4BF-0C2F-4C4F-AD1D-7A17BFA37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b="0" i="0" dirty="0">
                <a:effectLst/>
                <a:latin typeface="fkGrotesk"/>
              </a:rPr>
              <a:t>Code Quality Metrics (Details)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2177B7F-B11B-4617-84A0-5794DA0399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855499"/>
              </p:ext>
            </p:extLst>
          </p:nvPr>
        </p:nvGraphicFramePr>
        <p:xfrm>
          <a:off x="194457" y="1235338"/>
          <a:ext cx="11803085" cy="5334998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2148097">
                  <a:extLst>
                    <a:ext uri="{9D8B030D-6E8A-4147-A177-3AD203B41FA5}">
                      <a16:colId xmlns:a16="http://schemas.microsoft.com/office/drawing/2014/main" val="2175048792"/>
                    </a:ext>
                  </a:extLst>
                </a:gridCol>
                <a:gridCol w="1246094">
                  <a:extLst>
                    <a:ext uri="{9D8B030D-6E8A-4147-A177-3AD203B41FA5}">
                      <a16:colId xmlns:a16="http://schemas.microsoft.com/office/drawing/2014/main" val="3765248171"/>
                    </a:ext>
                  </a:extLst>
                </a:gridCol>
                <a:gridCol w="3478306">
                  <a:extLst>
                    <a:ext uri="{9D8B030D-6E8A-4147-A177-3AD203B41FA5}">
                      <a16:colId xmlns:a16="http://schemas.microsoft.com/office/drawing/2014/main" val="2971419322"/>
                    </a:ext>
                  </a:extLst>
                </a:gridCol>
                <a:gridCol w="4930588">
                  <a:extLst>
                    <a:ext uri="{9D8B030D-6E8A-4147-A177-3AD203B41FA5}">
                      <a16:colId xmlns:a16="http://schemas.microsoft.com/office/drawing/2014/main" val="1269735270"/>
                    </a:ext>
                  </a:extLst>
                </a:gridCol>
              </a:tblGrid>
              <a:tr h="328072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ko-KR" altLang="en-US" sz="11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지표 </a:t>
                      </a:r>
                      <a:r>
                        <a:rPr lang="en-US" altLang="ko-KR" sz="11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(</a:t>
                      </a:r>
                      <a:r>
                        <a:rPr lang="en-US" sz="11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Metric)</a:t>
                      </a:r>
                    </a:p>
                  </a:txBody>
                  <a:tcPr marL="52426" marR="52426" marT="52426" marB="52426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ko-KR" altLang="en-US" sz="11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결과</a:t>
                      </a:r>
                    </a:p>
                  </a:txBody>
                  <a:tcPr marL="52426" marR="52426" marT="52426" marB="52426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ko-KR" altLang="en-US" sz="11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추출 방법 </a:t>
                      </a:r>
                      <a:r>
                        <a:rPr lang="en-US" altLang="ko-KR" sz="11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/ </a:t>
                      </a:r>
                      <a:r>
                        <a:rPr lang="ko-KR" altLang="en-US" sz="11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도구</a:t>
                      </a:r>
                    </a:p>
                  </a:txBody>
                  <a:tcPr marL="52426" marR="52426" marT="52426" marB="52426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ko-KR" altLang="en-US" sz="11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이것으로 알 수 있는 것</a:t>
                      </a:r>
                    </a:p>
                  </a:txBody>
                  <a:tcPr marL="52426" marR="52426" marT="52426" marB="52426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665962"/>
                  </a:ext>
                </a:extLst>
              </a:tr>
              <a:tr h="328072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ko-KR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코드 삭제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/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추가 비율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52426" marR="52426" marT="52426" marB="52426"/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altLang="ko-KR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60.7%</a:t>
                      </a:r>
                      <a:endParaRPr lang="ko-KR" altLang="en-US" sz="1100" b="0" i="0" u="none" strike="noStrike" cap="none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52426" marR="52426" marT="52426" marB="52426"/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altLang="ko-KR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Github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 Repository – Insights – Code frequency</a:t>
                      </a:r>
                      <a:endParaRPr lang="ko-KR" altLang="en-US" sz="1100" b="0" i="0" u="none" strike="noStrike" cap="none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52426" marR="52426" marT="52426" marB="52426"/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ko-KR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새로운 코드를 작성하는 만큼 깨끗한 코드를 만들기 위한 노력</a:t>
                      </a:r>
                    </a:p>
                  </a:txBody>
                  <a:tcPr marL="52426" marR="52426" marT="52426" marB="52426"/>
                </a:tc>
                <a:extLst>
                  <a:ext uri="{0D108BD9-81ED-4DB2-BD59-A6C34878D82A}">
                    <a16:rowId xmlns:a16="http://schemas.microsoft.com/office/drawing/2014/main" val="2375107728"/>
                  </a:ext>
                </a:extLst>
              </a:tr>
              <a:tr h="328072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altLang="ko-KR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PR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당 셀프 체크리스트 수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52426" marR="52426" marT="52426" marB="52426"/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altLang="ko-KR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9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개</a:t>
                      </a:r>
                    </a:p>
                  </a:txBody>
                  <a:tcPr marL="52426" marR="52426" marT="52426" marB="52426"/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altLang="ko-KR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PULL_REQUEST_TEMPLATE.md</a:t>
                      </a:r>
                      <a:endParaRPr lang="ko-KR" altLang="en-US" sz="1100" b="0" i="0" u="none" strike="noStrike" cap="none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52426" marR="52426" marT="52426" marB="5242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코드 컨벤션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커밋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&amp;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브랜치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 전략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테스트에서 검증까지 사전 수행</a:t>
                      </a:r>
                    </a:p>
                  </a:txBody>
                  <a:tcPr marL="52426" marR="52426" marT="52426" marB="52426"/>
                </a:tc>
                <a:extLst>
                  <a:ext uri="{0D108BD9-81ED-4DB2-BD59-A6C34878D82A}">
                    <a16:rowId xmlns:a16="http://schemas.microsoft.com/office/drawing/2014/main" val="2843236135"/>
                  </a:ext>
                </a:extLst>
              </a:tr>
              <a:tr h="328072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altLang="ko-KR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PR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당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Commit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 수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52426" marR="52426" marT="52426" marB="52426"/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altLang="ko-KR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8.23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개</a:t>
                      </a:r>
                    </a:p>
                  </a:txBody>
                  <a:tcPr marL="52426" marR="52426" marT="52426" marB="52426"/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altLang="ko-KR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Github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 Repository Main</a:t>
                      </a:r>
                      <a:endParaRPr lang="ko-KR" altLang="en-US" sz="1100" b="0" i="0" u="none" strike="noStrike" cap="none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52426" marR="52426" marT="52426" marB="5242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작은 개발 단위를 준수</a:t>
                      </a:r>
                    </a:p>
                  </a:txBody>
                  <a:tcPr marL="52426" marR="52426" marT="52426" marB="52426"/>
                </a:tc>
                <a:extLst>
                  <a:ext uri="{0D108BD9-81ED-4DB2-BD59-A6C34878D82A}">
                    <a16:rowId xmlns:a16="http://schemas.microsoft.com/office/drawing/2014/main" val="3784741600"/>
                  </a:ext>
                </a:extLst>
              </a:tr>
              <a:tr h="328072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PR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당 코멘트 수 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52426" marR="52426" marT="52426" marB="52426"/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altLang="ko-KR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4.1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개</a:t>
                      </a:r>
                    </a:p>
                  </a:txBody>
                  <a:tcPr marL="52426" marR="52426" marT="52426" marB="52426"/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altLang="ko-KR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Github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 Repository – Pull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Request</a:t>
                      </a:r>
                      <a:endParaRPr lang="ko-KR" altLang="en-US" sz="1100" b="0" i="0" u="none" strike="noStrike" cap="none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52426" marR="52426" marT="52426" marB="5242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맑은 고딕 (본문)"/>
                        </a:rPr>
                        <a:t>적극적이고 활발한 코드 리뷰 문화</a:t>
                      </a:r>
                    </a:p>
                  </a:txBody>
                  <a:tcPr marL="52426" marR="52426" marT="52426" marB="52426"/>
                </a:tc>
                <a:extLst>
                  <a:ext uri="{0D108BD9-81ED-4DB2-BD59-A6C34878D82A}">
                    <a16:rowId xmlns:a16="http://schemas.microsoft.com/office/drawing/2014/main" val="2852103899"/>
                  </a:ext>
                </a:extLst>
              </a:tr>
              <a:tr h="328072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ko-KR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총 테스트 케이스 수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52426" marR="52426" marT="52426" marB="52426"/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altLang="ko-KR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232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개</a:t>
                      </a:r>
                    </a:p>
                  </a:txBody>
                  <a:tcPr marL="52426" marR="52426" marT="52426" marB="52426"/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altLang="ko-KR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pytest</a:t>
                      </a:r>
                      <a:endParaRPr lang="ko-KR" altLang="en-US" sz="1100" b="0" i="0" u="none" strike="noStrike" cap="none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52426" marR="52426" marT="52426" marB="5242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맑은 고딕 (본문)"/>
                        </a:rPr>
                        <a:t>프로젝트의 신뢰성과 안정성을 보장</a:t>
                      </a:r>
                    </a:p>
                  </a:txBody>
                  <a:tcPr marL="52426" marR="52426" marT="52426" marB="52426"/>
                </a:tc>
                <a:extLst>
                  <a:ext uri="{0D108BD9-81ED-4DB2-BD59-A6C34878D82A}">
                    <a16:rowId xmlns:a16="http://schemas.microsoft.com/office/drawing/2014/main" val="2852095930"/>
                  </a:ext>
                </a:extLst>
              </a:tr>
              <a:tr h="328072">
                <a:tc>
                  <a:txBody>
                    <a:bodyPr/>
                    <a:lstStyle/>
                    <a:p>
                      <a:pPr fontAlgn="base" latinLnBrk="0"/>
                      <a:r>
                        <a:rPr lang="ko-KR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테스트라인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/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코드라인 비율</a:t>
                      </a:r>
                    </a:p>
                  </a:txBody>
                  <a:tcPr marL="52426" marR="52426" marT="39319" marB="39319"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131%</a:t>
                      </a:r>
                      <a:endParaRPr lang="ko-KR" altLang="en-US" sz="1100" b="0" i="0" u="none" strike="noStrike" cap="none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52426" marR="52426" marT="39319" marB="39319"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cloc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52426" marR="52426" marT="39319" marB="39319" anchor="ctr"/>
                </a:tc>
                <a:tc>
                  <a:txBody>
                    <a:bodyPr/>
                    <a:lstStyle/>
                    <a:p>
                      <a:r>
                        <a:rPr lang="en-US" altLang="ko-KR" sz="1100" dirty="0">
                          <a:latin typeface="맑은 고딕 (본문)"/>
                        </a:rPr>
                        <a:t>TDD Red</a:t>
                      </a:r>
                      <a:r>
                        <a:rPr lang="ko-KR" altLang="en-US" sz="1100" dirty="0">
                          <a:latin typeface="맑은 고딕 (본문)"/>
                        </a:rPr>
                        <a:t> 단계를 충실히 이행</a:t>
                      </a:r>
                    </a:p>
                  </a:txBody>
                  <a:tcPr marL="52426" marR="52426" marT="39319" marB="39319" anchor="ctr"/>
                </a:tc>
                <a:extLst>
                  <a:ext uri="{0D108BD9-81ED-4DB2-BD59-A6C34878D82A}">
                    <a16:rowId xmlns:a16="http://schemas.microsoft.com/office/drawing/2014/main" val="200581115"/>
                  </a:ext>
                </a:extLst>
              </a:tr>
              <a:tr h="328072"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Feature Commit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수</a:t>
                      </a:r>
                    </a:p>
                  </a:txBody>
                  <a:tcPr marL="52426" marR="52426" marT="39319" marB="39319" anchor="ctr"/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altLang="ko-KR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316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개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(47%)</a:t>
                      </a:r>
                    </a:p>
                  </a:txBody>
                  <a:tcPr marL="52426" marR="52426" marT="39319" marB="39319"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Github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 Repository – Commits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52426" marR="52426" marT="39319" marB="39319" anchor="ctr"/>
                </a:tc>
                <a:tc>
                  <a:txBody>
                    <a:bodyPr/>
                    <a:lstStyle/>
                    <a:p>
                      <a:r>
                        <a:rPr lang="en-US" altLang="ko-KR" sz="1100" dirty="0">
                          <a:latin typeface="맑은 고딕 (본문)"/>
                        </a:rPr>
                        <a:t>TDD</a:t>
                      </a:r>
                      <a:r>
                        <a:rPr lang="ko-KR" altLang="en-US" sz="1100" dirty="0">
                          <a:latin typeface="맑은 고딕 (본문)"/>
                        </a:rPr>
                        <a:t> </a:t>
                      </a:r>
                      <a:r>
                        <a:rPr lang="en-US" altLang="ko-KR" sz="1100" dirty="0">
                          <a:latin typeface="맑은 고딕 (본문)"/>
                        </a:rPr>
                        <a:t>Green</a:t>
                      </a:r>
                      <a:r>
                        <a:rPr lang="ko-KR" altLang="en-US" sz="1100" dirty="0">
                          <a:latin typeface="맑은 고딕 (본문)"/>
                        </a:rPr>
                        <a:t> 단계를 충실히 이행</a:t>
                      </a:r>
                    </a:p>
                  </a:txBody>
                  <a:tcPr marL="52426" marR="52426" marT="39319" marB="39319" anchor="ctr"/>
                </a:tc>
                <a:extLst>
                  <a:ext uri="{0D108BD9-81ED-4DB2-BD59-A6C34878D82A}">
                    <a16:rowId xmlns:a16="http://schemas.microsoft.com/office/drawing/2014/main" val="3238650723"/>
                  </a:ext>
                </a:extLst>
              </a:tr>
              <a:tr h="328072"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Refactor Commit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수</a:t>
                      </a:r>
                    </a:p>
                  </a:txBody>
                  <a:tcPr marL="52426" marR="52426" marT="39319" marB="39319"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192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개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(29%)</a:t>
                      </a:r>
                      <a:endParaRPr lang="ko-KR" altLang="en-US" sz="1100" b="0" i="0" u="none" strike="noStrike" cap="none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52426" marR="52426" marT="39319" marB="39319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Github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 Repository – Commits</a:t>
                      </a:r>
                    </a:p>
                  </a:txBody>
                  <a:tcPr marL="52426" marR="52426" marT="39319" marB="39319" anchor="ctr"/>
                </a:tc>
                <a:tc>
                  <a:txBody>
                    <a:bodyPr/>
                    <a:lstStyle/>
                    <a:p>
                      <a:r>
                        <a:rPr lang="en-US" altLang="ko-KR" sz="1100" dirty="0">
                          <a:latin typeface="맑은 고딕 (본문)"/>
                        </a:rPr>
                        <a:t>TDD Refactor </a:t>
                      </a:r>
                      <a:r>
                        <a:rPr lang="ko-KR" altLang="en-US" sz="1100" dirty="0">
                          <a:latin typeface="맑은 고딕 (본문)"/>
                        </a:rPr>
                        <a:t>단계를 충실히 이행</a:t>
                      </a:r>
                    </a:p>
                  </a:txBody>
                  <a:tcPr marL="52426" marR="52426" marT="39319" marB="39319" anchor="ctr"/>
                </a:tc>
                <a:extLst>
                  <a:ext uri="{0D108BD9-81ED-4DB2-BD59-A6C34878D82A}">
                    <a16:rowId xmlns:a16="http://schemas.microsoft.com/office/drawing/2014/main" val="1617238212"/>
                  </a:ext>
                </a:extLst>
              </a:tr>
              <a:tr h="328072">
                <a:tc>
                  <a:txBody>
                    <a:bodyPr/>
                    <a:lstStyle/>
                    <a:p>
                      <a:pPr fontAlgn="base" latinLnBrk="0"/>
                      <a:r>
                        <a:rPr lang="ko-KR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테스트 커버리지</a:t>
                      </a:r>
                    </a:p>
                  </a:txBody>
                  <a:tcPr marL="52426" marR="52426" marT="39319" marB="39319"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94%</a:t>
                      </a:r>
                      <a:endParaRPr lang="ko-KR" altLang="en-US" sz="1100" b="0" i="0" u="none" strike="noStrike" cap="none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52426" marR="52426" marT="39319" marB="39319"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pytest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 --</a:t>
                      </a:r>
                      <a:r>
                        <a:rPr lang="en-US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cov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52426" marR="52426" marT="39319" marB="39319"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TDD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실천의 충실도 및 코드의 안정성</a:t>
                      </a:r>
                    </a:p>
                  </a:txBody>
                  <a:tcPr marL="52426" marR="52426" marT="39319" marB="39319" anchor="ctr"/>
                </a:tc>
                <a:extLst>
                  <a:ext uri="{0D108BD9-81ED-4DB2-BD59-A6C34878D82A}">
                    <a16:rowId xmlns:a16="http://schemas.microsoft.com/office/drawing/2014/main" val="953145331"/>
                  </a:ext>
                </a:extLst>
              </a:tr>
              <a:tr h="328072"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Test Double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사용률</a:t>
                      </a:r>
                    </a:p>
                  </a:txBody>
                  <a:tcPr marL="52426" marR="52426" marT="39319" marB="39319"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100%</a:t>
                      </a:r>
                      <a:endParaRPr lang="ko-KR" altLang="en-US" sz="1100" b="0" i="0" u="none" strike="noStrike" cap="none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52426" marR="52426" marT="39319" marB="39319" anchor="ctr"/>
                </a:tc>
                <a:tc>
                  <a:txBody>
                    <a:bodyPr/>
                    <a:lstStyle/>
                    <a:p>
                      <a:pPr fontAlgn="base" latinLnBrk="0"/>
                      <a:endParaRPr lang="en-US" sz="1100" b="0" i="0" u="none" strike="noStrike" cap="none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52426" marR="52426" marT="39319" marB="39319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 (본문)"/>
                          <a:ea typeface="+mn-ea"/>
                        </a:rPr>
                        <a:t>동시 개발을 위한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 (본문)"/>
                          <a:ea typeface="+mn-ea"/>
                        </a:rPr>
                        <a:t>Mocking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 (본문)"/>
                          <a:ea typeface="+mn-ea"/>
                        </a:rPr>
                        <a:t>을 모든 테스트 케이스에 적용</a:t>
                      </a:r>
                      <a:r>
                        <a:rPr lang="ko-KR" altLang="en-US" sz="1100" dirty="0">
                          <a:latin typeface="맑은 고딕 (본문)"/>
                        </a:rPr>
                        <a:t> </a:t>
                      </a:r>
                    </a:p>
                  </a:txBody>
                  <a:tcPr marL="52426" marR="52426" marT="39319" marB="39319" anchor="ctr"/>
                </a:tc>
                <a:extLst>
                  <a:ext uri="{0D108BD9-81ED-4DB2-BD59-A6C34878D82A}">
                    <a16:rowId xmlns:a16="http://schemas.microsoft.com/office/drawing/2014/main" val="465466090"/>
                  </a:ext>
                </a:extLst>
              </a:tr>
              <a:tr h="328072">
                <a:tc>
                  <a:txBody>
                    <a:bodyPr/>
                    <a:lstStyle/>
                    <a:p>
                      <a:pPr fontAlgn="base" latinLnBrk="0"/>
                      <a:r>
                        <a:rPr lang="ko-KR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클래스당 메서드 수</a:t>
                      </a:r>
                    </a:p>
                  </a:txBody>
                  <a:tcPr marL="52426" marR="52426" marT="39319" marB="39319"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ko-KR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평균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4.08</a:t>
                      </a:r>
                      <a:endParaRPr lang="ko-KR" altLang="en-US" sz="1100" b="0" i="0" u="none" strike="noStrike" cap="none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52426" marR="52426" marT="39319" marB="39319"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src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/analyzer/</a:t>
                      </a:r>
                      <a:r>
                        <a:rPr lang="en-US" altLang="ko-KR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count_methods_in_classes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52426" marR="52426" marT="39319" marB="39319"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ko-KR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클래스가 지나치게 비대해지지 않고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관심사를 잘 분리함</a:t>
                      </a:r>
                      <a:endParaRPr lang="en-US" altLang="ko-KR" sz="1100" b="0" i="0" u="none" strike="noStrike" cap="none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52426" marR="52426" marT="39319" marB="39319" anchor="ctr"/>
                </a:tc>
                <a:extLst>
                  <a:ext uri="{0D108BD9-81ED-4DB2-BD59-A6C34878D82A}">
                    <a16:rowId xmlns:a16="http://schemas.microsoft.com/office/drawing/2014/main" val="1785068650"/>
                  </a:ext>
                </a:extLst>
              </a:tr>
              <a:tr h="328072">
                <a:tc>
                  <a:txBody>
                    <a:bodyPr/>
                    <a:lstStyle/>
                    <a:p>
                      <a:pPr fontAlgn="base" latinLnBrk="0"/>
                      <a:r>
                        <a:rPr lang="ko-KR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메서드당 평균 라인 수</a:t>
                      </a:r>
                    </a:p>
                  </a:txBody>
                  <a:tcPr marL="52426" marR="52426" marT="39319" marB="39319" anchor="ctr"/>
                </a:tc>
                <a:tc>
                  <a:txBody>
                    <a:bodyPr/>
                    <a:lstStyle/>
                    <a:p>
                      <a:pPr fontAlgn="base" latinLnBrk="0"/>
                      <a:endParaRPr lang="ko-KR" altLang="en-US" sz="1100" b="0" i="0" u="none" strike="noStrike" cap="none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52426" marR="52426" marT="39319" marB="39319"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src/analyzer/calc_mean_cls_func.py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52426" marR="52426" marT="39319" marB="39319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latin typeface="맑은 고딕 (본문)"/>
                        </a:rPr>
                        <a:t>함수 추출의 결과로 매우 응집도 높은 구조를 확보함</a:t>
                      </a:r>
                      <a:endParaRPr lang="ko-KR" altLang="en-US" sz="1100" dirty="0">
                        <a:latin typeface="맑은 고딕 (본문)"/>
                      </a:endParaRPr>
                    </a:p>
                  </a:txBody>
                  <a:tcPr marL="52426" marR="52426" marT="39319" marB="39319" anchor="ctr"/>
                </a:tc>
                <a:extLst>
                  <a:ext uri="{0D108BD9-81ED-4DB2-BD59-A6C34878D82A}">
                    <a16:rowId xmlns:a16="http://schemas.microsoft.com/office/drawing/2014/main" val="3363967892"/>
                  </a:ext>
                </a:extLst>
              </a:tr>
              <a:tr h="328072">
                <a:tc>
                  <a:txBody>
                    <a:bodyPr/>
                    <a:lstStyle/>
                    <a:p>
                      <a:pPr fontAlgn="base" latinLnBrk="0"/>
                      <a:r>
                        <a:rPr lang="ko-KR" altLang="en-US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가드절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 사용 비율</a:t>
                      </a:r>
                    </a:p>
                  </a:txBody>
                  <a:tcPr marL="52426" marR="52426" marT="39319" marB="39319"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46%</a:t>
                      </a:r>
                      <a:endParaRPr lang="ko-KR" altLang="en-US" sz="1100" b="0" i="0" u="none" strike="noStrike" cap="none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52426" marR="52426" marT="39319" marB="39319"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src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/analyzer/</a:t>
                      </a:r>
                      <a:r>
                        <a:rPr lang="en-US" altLang="ko-KR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count_guard_clauses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52426" marR="52426" marT="39319" marB="39319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dirty="0" err="1">
                          <a:latin typeface="맑은 고딕 (본문)"/>
                        </a:rPr>
                        <a:t>가드절</a:t>
                      </a:r>
                      <a:r>
                        <a:rPr lang="ko-KR" altLang="en-US" sz="1100" dirty="0">
                          <a:latin typeface="맑은 고딕 (본문)"/>
                        </a:rPr>
                        <a:t> 추출로 깊은 들여쓰기 방지</a:t>
                      </a:r>
                      <a:r>
                        <a:rPr lang="en-US" altLang="ko-KR" sz="1100" dirty="0">
                          <a:solidFill>
                            <a:srgbClr val="202122"/>
                          </a:solidFill>
                          <a:latin typeface="맑은 고딕 (본문)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rgbClr val="202122"/>
                          </a:solidFill>
                          <a:latin typeface="맑은 고딕 (본문)"/>
                        </a:rPr>
                        <a:t>가독성 향상</a:t>
                      </a:r>
                      <a:endParaRPr lang="ko-KR" altLang="en-US" sz="1100" dirty="0">
                        <a:latin typeface="맑은 고딕 (본문)"/>
                      </a:endParaRPr>
                    </a:p>
                  </a:txBody>
                  <a:tcPr marL="52426" marR="52426" marT="39319" marB="39319" anchor="ctr"/>
                </a:tc>
                <a:extLst>
                  <a:ext uri="{0D108BD9-81ED-4DB2-BD59-A6C34878D82A}">
                    <a16:rowId xmlns:a16="http://schemas.microsoft.com/office/drawing/2014/main" val="3715714641"/>
                  </a:ext>
                </a:extLst>
              </a:tr>
              <a:tr h="328072">
                <a:tc>
                  <a:txBody>
                    <a:bodyPr/>
                    <a:lstStyle/>
                    <a:p>
                      <a:pPr fontAlgn="base" latinLnBrk="0"/>
                      <a:r>
                        <a:rPr lang="ko-KR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코드 복잡도</a:t>
                      </a:r>
                    </a:p>
                  </a:txBody>
                  <a:tcPr marL="52426" marR="52426" marT="39319" marB="39319"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A (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평균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2.24)</a:t>
                      </a:r>
                    </a:p>
                  </a:txBody>
                  <a:tcPr marL="52426" marR="52426" marT="39319" marB="39319"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radon cc </a:t>
                      </a:r>
                      <a:r>
                        <a:rPr lang="en-US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src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 -a</a:t>
                      </a:r>
                    </a:p>
                  </a:txBody>
                  <a:tcPr marL="52426" marR="52426" marT="39319" marB="39319"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ko-KR" altLang="en-US" sz="1100" dirty="0">
                          <a:latin typeface="맑은 고딕 (본문)"/>
                        </a:rPr>
                        <a:t>단순하고 안정적이며</a:t>
                      </a:r>
                      <a:r>
                        <a:rPr lang="en-US" altLang="ko-KR" sz="1100" dirty="0">
                          <a:latin typeface="맑은 고딕 (본문)"/>
                        </a:rPr>
                        <a:t>, </a:t>
                      </a:r>
                      <a:r>
                        <a:rPr lang="ko-KR" altLang="en-US" sz="1100" dirty="0">
                          <a:latin typeface="맑은 고딕 (본문)"/>
                        </a:rPr>
                        <a:t>위험도가 매우 낮은 구조로 유지보수 유리</a:t>
                      </a:r>
                      <a:endParaRPr lang="en-US" altLang="ko-KR" sz="1100" b="0" i="0" u="none" strike="noStrike" cap="none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52426" marR="52426" marT="39319" marB="39319" anchor="ctr"/>
                </a:tc>
                <a:extLst>
                  <a:ext uri="{0D108BD9-81ED-4DB2-BD59-A6C34878D82A}">
                    <a16:rowId xmlns:a16="http://schemas.microsoft.com/office/drawing/2014/main" val="2645599263"/>
                  </a:ext>
                </a:extLst>
              </a:tr>
              <a:tr h="371733">
                <a:tc>
                  <a:txBody>
                    <a:bodyPr/>
                    <a:lstStyle/>
                    <a:p>
                      <a:pPr fontAlgn="base" latinLnBrk="0"/>
                      <a:r>
                        <a:rPr lang="ko-KR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코드 중복도</a:t>
                      </a:r>
                    </a:p>
                  </a:txBody>
                  <a:tcPr marL="52426" marR="52426" marT="39319" marB="39319"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0.44%</a:t>
                      </a:r>
                      <a:endParaRPr lang="ko-KR" altLang="en-US" sz="1100" b="0" i="0" u="none" strike="noStrike" cap="none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52426" marR="52426" marT="39319" marB="39319"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맑은 고딕 (본문)"/>
                          <a:ea typeface="+mn-ea"/>
                          <a:cs typeface="+mn-cs"/>
                          <a:sym typeface="Arial"/>
                        </a:rPr>
                        <a:t>src/analyzer/disp_dup_func.py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effectLst/>
                        <a:latin typeface="맑은 고딕 (본문)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52426" marR="52426" marT="39319" marB="39319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맑은 고딕 (본문)"/>
                        </a:rPr>
                        <a:t>중복 코드 제거 수행 완료하여 유지보수성이 좋음</a:t>
                      </a:r>
                      <a:endParaRPr kumimoji="0" lang="en-US" altLang="ko-KR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 (본문)"/>
                        <a:ea typeface="Malgun Gothic"/>
                        <a:sym typeface="Malgun Gothic"/>
                      </a:endParaRPr>
                    </a:p>
                    <a:p>
                      <a:endParaRPr lang="ko-KR" altLang="en-US" sz="1100" dirty="0">
                        <a:latin typeface="맑은 고딕 (본문)"/>
                      </a:endParaRPr>
                    </a:p>
                  </a:txBody>
                  <a:tcPr marL="52426" marR="52426" marT="39319" marB="39319" anchor="ctr"/>
                </a:tc>
                <a:extLst>
                  <a:ext uri="{0D108BD9-81ED-4DB2-BD59-A6C34878D82A}">
                    <a16:rowId xmlns:a16="http://schemas.microsoft.com/office/drawing/2014/main" val="1104015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1869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 altLang="en-US" b="0" i="0" dirty="0">
                <a:effectLst/>
                <a:latin typeface="fkGroteskNeue"/>
              </a:rPr>
              <a:t>팀의 개발 철학과 프로세스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xfrm>
            <a:off x="605980" y="1316376"/>
            <a:ext cx="10515600" cy="49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1. 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깨끗한 </a:t>
            </a:r>
            <a:r>
              <a:rPr lang="ko-KR" altLang="en-US" i="0" dirty="0" err="1">
                <a:solidFill>
                  <a:schemeClr val="tx1"/>
                </a:solidFill>
                <a:effectLst/>
                <a:latin typeface="+mn-ea"/>
                <a:ea typeface="+mn-ea"/>
              </a:rPr>
              <a:t>커밋과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 동료를 존중하는 리뷰 문화를 지향합니다</a:t>
            </a:r>
            <a:r>
              <a:rPr lang="en-US" altLang="ko-KR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.</a:t>
            </a:r>
            <a:endParaRPr lang="en-US" altLang="ko-KR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228600" indent="-50800">
              <a:spcBef>
                <a:spcPts val="0"/>
              </a:spcBef>
              <a:buSzPts val="2800"/>
              <a:buNone/>
            </a:pPr>
            <a:endParaRPr lang="en-US" altLang="ko-KR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228600" indent="-50800">
              <a:spcBef>
                <a:spcPts val="0"/>
              </a:spcBef>
              <a:buSzPts val="2800"/>
              <a:buNone/>
            </a:pP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+mn-ea"/>
                <a:ea typeface="+mn-ea"/>
              </a:rPr>
              <a:t>결과물만큼 과정의 학습을 중요하게 생각합니다</a:t>
            </a: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  <a:p>
            <a:pPr marL="228600" indent="-50800">
              <a:spcBef>
                <a:spcPts val="0"/>
              </a:spcBef>
              <a:buSzPts val="2800"/>
              <a:buNone/>
            </a:pPr>
            <a:endParaRPr lang="en-US" altLang="ko-KR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228600" indent="-50800">
              <a:spcBef>
                <a:spcPts val="0"/>
              </a:spcBef>
              <a:buSzPts val="2800"/>
              <a:buNone/>
            </a:pP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</a:rPr>
              <a:t>3. </a:t>
            </a:r>
            <a:r>
              <a:rPr lang="en-US" altLang="ko-KR" b="1" dirty="0">
                <a:solidFill>
                  <a:srgbClr val="0070C0"/>
                </a:solidFill>
                <a:latin typeface="+mn-ea"/>
                <a:ea typeface="+mn-ea"/>
              </a:rPr>
              <a:t>TDD</a:t>
            </a:r>
            <a:r>
              <a:rPr lang="ko-KR" altLang="en-US" dirty="0">
                <a:solidFill>
                  <a:schemeClr val="tx1"/>
                </a:solidFill>
                <a:latin typeface="+mn-ea"/>
                <a:ea typeface="+mn-ea"/>
              </a:rPr>
              <a:t>와 지속적인 </a:t>
            </a:r>
            <a:r>
              <a:rPr lang="ko-KR" altLang="en-US" b="1" dirty="0" err="1">
                <a:solidFill>
                  <a:srgbClr val="0070C0"/>
                </a:solidFill>
                <a:latin typeface="+mn-ea"/>
                <a:ea typeface="+mn-ea"/>
              </a:rPr>
              <a:t>리팩토링</a:t>
            </a:r>
            <a:r>
              <a:rPr lang="ko-KR" altLang="en-US" dirty="0" err="1">
                <a:solidFill>
                  <a:schemeClr val="tx1"/>
                </a:solidFill>
                <a:latin typeface="+mn-ea"/>
                <a:ea typeface="+mn-ea"/>
              </a:rPr>
              <a:t>으로</a:t>
            </a:r>
            <a:r>
              <a:rPr lang="ko-KR" altLang="en-US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b="1" dirty="0" err="1">
                <a:solidFill>
                  <a:srgbClr val="0070C0"/>
                </a:solidFill>
                <a:latin typeface="+mn-ea"/>
                <a:ea typeface="+mn-ea"/>
              </a:rPr>
              <a:t>클린코드</a:t>
            </a:r>
            <a:r>
              <a:rPr lang="ko-KR" altLang="en-US" dirty="0" err="1">
                <a:solidFill>
                  <a:schemeClr val="tx1"/>
                </a:solidFill>
                <a:latin typeface="+mn-ea"/>
                <a:ea typeface="+mn-ea"/>
              </a:rPr>
              <a:t>로</a:t>
            </a:r>
            <a:r>
              <a:rPr lang="ko-KR" altLang="en-US" dirty="0">
                <a:solidFill>
                  <a:schemeClr val="tx1"/>
                </a:solidFill>
                <a:latin typeface="+mn-ea"/>
                <a:ea typeface="+mn-ea"/>
              </a:rPr>
              <a:t> 발전합니다</a:t>
            </a: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  <a:p>
            <a:pPr marL="228600" indent="-50800">
              <a:spcBef>
                <a:spcPts val="0"/>
              </a:spcBef>
              <a:buSzPts val="2800"/>
              <a:buNone/>
            </a:pPr>
            <a:endParaRPr lang="en-US" altLang="ko-KR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228600" indent="-50800">
              <a:spcBef>
                <a:spcPts val="0"/>
              </a:spcBef>
              <a:buSzPts val="2800"/>
              <a:buNone/>
            </a:pP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</a:rPr>
              <a:t>4. </a:t>
            </a:r>
            <a:r>
              <a:rPr lang="en-US" altLang="ko-KR" b="1" dirty="0">
                <a:solidFill>
                  <a:srgbClr val="0070C0"/>
                </a:solidFill>
                <a:latin typeface="+mn-ea"/>
                <a:ea typeface="+mn-ea"/>
              </a:rPr>
              <a:t>Mocking</a:t>
            </a:r>
            <a:r>
              <a:rPr lang="ko-KR" altLang="en-US" dirty="0">
                <a:solidFill>
                  <a:schemeClr val="tx1"/>
                </a:solidFill>
                <a:latin typeface="+mn-ea"/>
                <a:ea typeface="+mn-ea"/>
              </a:rPr>
              <a:t>을 적용하여 모두 함께 개발합니다</a:t>
            </a: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  <a:p>
            <a:pPr marL="228600" indent="-50800">
              <a:spcBef>
                <a:spcPts val="0"/>
              </a:spcBef>
              <a:buSzPts val="2800"/>
              <a:buNone/>
            </a:pPr>
            <a:endParaRPr lang="en-US" altLang="ko-KR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228600" indent="-50800">
              <a:spcBef>
                <a:spcPts val="0"/>
              </a:spcBef>
              <a:buSzPts val="2800"/>
              <a:buNone/>
            </a:pP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</a:rPr>
              <a:t>5. </a:t>
            </a:r>
            <a:r>
              <a:rPr lang="ko-KR" altLang="en-US" b="1" dirty="0">
                <a:solidFill>
                  <a:srgbClr val="0070C0"/>
                </a:solidFill>
                <a:latin typeface="+mn-ea"/>
                <a:ea typeface="+mn-ea"/>
              </a:rPr>
              <a:t>스크럼</a:t>
            </a:r>
            <a:r>
              <a:rPr lang="en-US" altLang="ko-KR" b="1" dirty="0">
                <a:solidFill>
                  <a:srgbClr val="0070C0"/>
                </a:solidFill>
                <a:latin typeface="+mn-ea"/>
                <a:ea typeface="+mn-ea"/>
              </a:rPr>
              <a:t>(Scrum) </a:t>
            </a:r>
            <a:r>
              <a:rPr lang="ko-KR" altLang="en-US" b="1" dirty="0">
                <a:solidFill>
                  <a:srgbClr val="0070C0"/>
                </a:solidFill>
                <a:latin typeface="+mn-ea"/>
                <a:ea typeface="+mn-ea"/>
              </a:rPr>
              <a:t>스프린트</a:t>
            </a:r>
            <a:r>
              <a:rPr lang="ko-KR" altLang="en-US" dirty="0">
                <a:solidFill>
                  <a:schemeClr val="tx1"/>
                </a:solidFill>
                <a:latin typeface="+mn-ea"/>
                <a:ea typeface="+mn-ea"/>
              </a:rPr>
              <a:t>를 통해 점진적으로 완성합니다</a:t>
            </a: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42390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 txBox="1">
            <a:spLocks noGrp="1"/>
          </p:cNvSpPr>
          <p:nvPr>
            <p:ph type="body" idx="1"/>
          </p:nvPr>
        </p:nvSpPr>
        <p:spPr>
          <a:xfrm>
            <a:off x="1632000" y="1860184"/>
            <a:ext cx="8928000" cy="2533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ko-KR" altLang="en-US" dirty="0"/>
              <a:t>각자의 소감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24013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7CD4BF-0C2F-4C4F-AD1D-7A17BFA37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ko-KR" altLang="en-US" b="0" i="0" dirty="0">
                <a:effectLst/>
                <a:latin typeface="fkGrotesk"/>
              </a:rPr>
              <a:t>소감</a:t>
            </a:r>
            <a:endParaRPr lang="en-US" altLang="ko-KR" b="0" i="0" dirty="0">
              <a:effectLst/>
              <a:latin typeface="fkGrotesk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A01A1E4-381E-4319-8AA5-F0703FA781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267159"/>
              </p:ext>
            </p:extLst>
          </p:nvPr>
        </p:nvGraphicFramePr>
        <p:xfrm>
          <a:off x="460103" y="1144859"/>
          <a:ext cx="10943003" cy="5193188"/>
        </p:xfrm>
        <a:graphic>
          <a:graphicData uri="http://schemas.openxmlformats.org/drawingml/2006/table">
            <a:tbl>
              <a:tblPr/>
              <a:tblGrid>
                <a:gridCol w="1414020">
                  <a:extLst>
                    <a:ext uri="{9D8B030D-6E8A-4147-A177-3AD203B41FA5}">
                      <a16:colId xmlns:a16="http://schemas.microsoft.com/office/drawing/2014/main" val="1364489695"/>
                    </a:ext>
                  </a:extLst>
                </a:gridCol>
                <a:gridCol w="9528983">
                  <a:extLst>
                    <a:ext uri="{9D8B030D-6E8A-4147-A177-3AD203B41FA5}">
                      <a16:colId xmlns:a16="http://schemas.microsoft.com/office/drawing/2014/main" val="4002200543"/>
                    </a:ext>
                  </a:extLst>
                </a:gridCol>
              </a:tblGrid>
              <a:tr h="741884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effectLst/>
                        </a:rPr>
                        <a:t>이름</a:t>
                      </a:r>
                    </a:p>
                  </a:txBody>
                  <a:tcPr marL="99060" marR="99060" anchor="ctr">
                    <a:lnL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effectLst/>
                        </a:rPr>
                        <a:t>소감</a:t>
                      </a:r>
                      <a:endParaRPr lang="en-US" b="1" dirty="0">
                        <a:effectLst/>
                      </a:endParaRPr>
                    </a:p>
                  </a:txBody>
                  <a:tcPr marL="99060" marR="99060" anchor="ctr">
                    <a:lnL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186426"/>
                  </a:ext>
                </a:extLst>
              </a:tr>
              <a:tr h="741884">
                <a:tc>
                  <a:txBody>
                    <a:bodyPr/>
                    <a:lstStyle/>
                    <a:p>
                      <a:pPr algn="l"/>
                      <a:r>
                        <a:rPr lang="ko-KR" altLang="en-US">
                          <a:effectLst/>
                        </a:rPr>
                        <a:t>정송화</a:t>
                      </a:r>
                    </a:p>
                  </a:txBody>
                  <a:tcPr marL="99060" marR="99060" anchor="ctr">
                    <a:lnL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>
                          <a:effectLst/>
                        </a:rPr>
                        <a:t>실무에 적용할 수 있는 많은 지식을 접하고 경험할 수 있는 소중한 시간이었습니다</a:t>
                      </a:r>
                      <a:r>
                        <a:rPr lang="en-US" altLang="ko-KR" dirty="0">
                          <a:effectLst/>
                        </a:rPr>
                        <a:t>. </a:t>
                      </a:r>
                      <a:r>
                        <a:rPr lang="ko-KR" altLang="en-US" dirty="0">
                          <a:effectLst/>
                        </a:rPr>
                        <a:t>향후 개발 업무를 수행하면서 팀 리드를 할 때 이번 경험을 잘 적용하여</a:t>
                      </a:r>
                      <a:r>
                        <a:rPr lang="en-US" altLang="ko-KR" dirty="0">
                          <a:effectLst/>
                        </a:rPr>
                        <a:t>, </a:t>
                      </a:r>
                      <a:r>
                        <a:rPr lang="ko-KR" altLang="en-US" dirty="0">
                          <a:effectLst/>
                        </a:rPr>
                        <a:t>부서원이 자신감 넘치는 코딩을 할 수 있도록 이끌고자 합니다</a:t>
                      </a:r>
                      <a:r>
                        <a:rPr lang="en-US" altLang="ko-KR" dirty="0">
                          <a:effectLst/>
                        </a:rPr>
                        <a:t>.</a:t>
                      </a:r>
                      <a:endParaRPr lang="en-US" dirty="0">
                        <a:effectLst/>
                      </a:endParaRPr>
                    </a:p>
                  </a:txBody>
                  <a:tcPr marL="99060" marR="99060" anchor="ctr">
                    <a:lnL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347472"/>
                  </a:ext>
                </a:extLst>
              </a:tr>
              <a:tr h="741884">
                <a:tc>
                  <a:txBody>
                    <a:bodyPr/>
                    <a:lstStyle/>
                    <a:p>
                      <a:pPr algn="l"/>
                      <a:r>
                        <a:rPr lang="ko-KR" altLang="en-US">
                          <a:effectLst/>
                        </a:rPr>
                        <a:t>나송주</a:t>
                      </a:r>
                    </a:p>
                  </a:txBody>
                  <a:tcPr marL="99060" marR="99060" anchor="ctr">
                    <a:lnL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평소에 일하면서 좋은 개발이란 무엇인지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어떤 기준으로 개발해야 잘하는 건지 늘 고민했는데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이번 과정을 통해 그에 대한 답을 얻은 것 같습니다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 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앞으로 현업에서도 이번에 배운 내용을 잘 적용해보겠습니다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!</a:t>
                      </a:r>
                      <a:endParaRPr lang="en-US" dirty="0">
                        <a:effectLst/>
                      </a:endParaRPr>
                    </a:p>
                  </a:txBody>
                  <a:tcPr marL="99060" marR="99060" anchor="ctr">
                    <a:lnL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81510"/>
                  </a:ext>
                </a:extLst>
              </a:tr>
              <a:tr h="741884">
                <a:tc>
                  <a:txBody>
                    <a:bodyPr/>
                    <a:lstStyle/>
                    <a:p>
                      <a:pPr algn="l"/>
                      <a:r>
                        <a:rPr lang="ko-KR" altLang="en-US">
                          <a:effectLst/>
                        </a:rPr>
                        <a:t>설서은</a:t>
                      </a:r>
                    </a:p>
                  </a:txBody>
                  <a:tcPr marL="99060" marR="99060" anchor="ctr">
                    <a:lnL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개발 경험이나 배경지식이 많이 없었는데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팀 프로젝트를 하면서 수업에서 배운 내용을 적용하고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함께 설계하고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코드 리뷰를 주고 받으면서 정말 많이 배울 수 있었습니다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!</a:t>
                      </a:r>
                      <a:endParaRPr lang="en-US" dirty="0">
                        <a:effectLst/>
                      </a:endParaRPr>
                    </a:p>
                  </a:txBody>
                  <a:tcPr marL="99060" marR="99060" anchor="ctr">
                    <a:lnL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079795"/>
                  </a:ext>
                </a:extLst>
              </a:tr>
              <a:tr h="741884">
                <a:tc>
                  <a:txBody>
                    <a:bodyPr/>
                    <a:lstStyle/>
                    <a:p>
                      <a:pPr algn="l"/>
                      <a:r>
                        <a:rPr lang="ko-KR" altLang="en-US">
                          <a:effectLst/>
                        </a:rPr>
                        <a:t>권구남</a:t>
                      </a:r>
                    </a:p>
                  </a:txBody>
                  <a:tcPr marL="99060" marR="99060" anchor="ctr">
                    <a:lnL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본 교육에서 가장 의미 있었던 점은 다양한 사업부 구성원들과 함께 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TDD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를 실습하며 각 조직의 고유한 개발 문화를 체험할 수 있었다는 것입니다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 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애자일 협업 방식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정량적 성과 발표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체계적인 객체지향 설계 등 타 조직의 선진 개발 관행을 직접 학습하는 귀중한 기회였습니다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</a:t>
                      </a:r>
                    </a:p>
                  </a:txBody>
                  <a:tcPr marL="99060" marR="99060" anchor="ctr">
                    <a:lnL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184792"/>
                  </a:ext>
                </a:extLst>
              </a:tr>
              <a:tr h="741884">
                <a:tc>
                  <a:txBody>
                    <a:bodyPr/>
                    <a:lstStyle/>
                    <a:p>
                      <a:pPr algn="l"/>
                      <a:r>
                        <a:rPr lang="ko-KR" altLang="en-US">
                          <a:effectLst/>
                        </a:rPr>
                        <a:t>우성경</a:t>
                      </a:r>
                    </a:p>
                  </a:txBody>
                  <a:tcPr marL="99060" marR="99060" anchor="ctr">
                    <a:lnL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SSD </a:t>
                      </a:r>
                      <a:r>
                        <a:rPr lang="ko-KR" altLang="en-US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속도만큼이나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빠르게 성장할 수 있는 프로젝트였습니다 다들 수고하셨습니다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</a:t>
                      </a:r>
                    </a:p>
                  </a:txBody>
                  <a:tcPr marL="99060" marR="99060" anchor="ctr">
                    <a:lnL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996052"/>
                  </a:ext>
                </a:extLst>
              </a:tr>
              <a:tr h="741884"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 err="1">
                          <a:effectLst/>
                        </a:rPr>
                        <a:t>지우성</a:t>
                      </a:r>
                      <a:endParaRPr lang="ko-KR" altLang="en-US" dirty="0">
                        <a:effectLst/>
                      </a:endParaRPr>
                    </a:p>
                  </a:txBody>
                  <a:tcPr marL="99060" marR="99060" anchor="ctr">
                    <a:lnL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신문물을 많이 접한 느낌입니다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 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현업에서 활용할 여러 기능을 배우고 사용해보는 값진 시간이었습니다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</a:t>
                      </a:r>
                      <a:endParaRPr lang="en-US" dirty="0">
                        <a:effectLst/>
                      </a:endParaRPr>
                    </a:p>
                  </a:txBody>
                  <a:tcPr marL="99060" marR="99060" anchor="ctr">
                    <a:lnL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4706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6805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 txBox="1">
            <a:spLocks noGrp="1"/>
          </p:cNvSpPr>
          <p:nvPr>
            <p:ph type="body" idx="1"/>
          </p:nvPr>
        </p:nvSpPr>
        <p:spPr>
          <a:xfrm>
            <a:off x="1632000" y="1860184"/>
            <a:ext cx="8928000" cy="2533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altLang="ko-KR" dirty="0"/>
              <a:t>Team</a:t>
            </a:r>
            <a:r>
              <a:rPr lang="ko-KR" altLang="en-US" dirty="0"/>
              <a:t> </a:t>
            </a:r>
            <a:r>
              <a:rPr lang="en-US" altLang="ko-KR" dirty="0"/>
              <a:t>Culture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9930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3715AA-6058-4C5C-9FD9-0AD8713A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PR</a:t>
            </a:r>
            <a:r>
              <a:rPr lang="ko-KR" altLang="en-US" dirty="0"/>
              <a:t>당 </a:t>
            </a:r>
            <a:r>
              <a:rPr lang="en-US" altLang="ko-KR" dirty="0"/>
              <a:t>Commit</a:t>
            </a:r>
            <a:r>
              <a:rPr lang="ko-KR" altLang="en-US" dirty="0"/>
              <a:t> 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A94A0C-1252-4382-9C29-3DE968C868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8.23 </a:t>
            </a:r>
            <a:r>
              <a:rPr lang="en-US" altLang="ko-KR" sz="3200" dirty="0"/>
              <a:t>(82/642)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F286247-ADE5-4B03-B3AF-E4BAC672821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ko-KR" altLang="en-US" dirty="0"/>
              <a:t>작은 개발 단위를 준수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7804EA-7FDF-43F5-B340-72A5C87E381F}"/>
              </a:ext>
            </a:extLst>
          </p:cNvPr>
          <p:cNvSpPr txBox="1"/>
          <p:nvPr/>
        </p:nvSpPr>
        <p:spPr>
          <a:xfrm>
            <a:off x="605979" y="5429840"/>
            <a:ext cx="46313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 u="sng">
                <a:solidFill>
                  <a:srgbClr val="202122"/>
                </a:solidFill>
                <a:effectLst/>
                <a:latin typeface="Arial" panose="020B0604020202020204" pitchFamily="34" charset="0"/>
              </a:defRPr>
            </a:lvl1pPr>
          </a:lstStyle>
          <a:p>
            <a:pPr lvl="1"/>
            <a:r>
              <a:rPr lang="en-US" altLang="ko-KR" dirty="0" err="1"/>
              <a:t>Github</a:t>
            </a:r>
            <a:r>
              <a:rPr lang="en-US" altLang="ko-KR" dirty="0"/>
              <a:t> Star 50</a:t>
            </a:r>
            <a:r>
              <a:rPr lang="ko-KR" altLang="en-US" dirty="0"/>
              <a:t>개 이상 </a:t>
            </a:r>
            <a:r>
              <a:rPr lang="ko-KR" altLang="en-US" dirty="0" err="1"/>
              <a:t>레포지토리</a:t>
            </a:r>
            <a:r>
              <a:rPr lang="ko-KR" altLang="en-US" dirty="0"/>
              <a:t> 대상으로 조사한 </a:t>
            </a:r>
            <a:r>
              <a:rPr lang="en-US" altLang="ko-KR" dirty="0"/>
              <a:t>PR</a:t>
            </a:r>
            <a:r>
              <a:rPr lang="ko-KR" altLang="en-US" dirty="0"/>
              <a:t>당 평균 </a:t>
            </a:r>
            <a:r>
              <a:rPr lang="ko-KR" altLang="en-US" dirty="0" err="1"/>
              <a:t>커밋은</a:t>
            </a:r>
            <a:r>
              <a:rPr lang="ko-KR" altLang="en-US" dirty="0"/>
              <a:t> </a:t>
            </a:r>
            <a:r>
              <a:rPr lang="en-US" altLang="ko-KR" dirty="0"/>
              <a:t>3.41</a:t>
            </a:r>
            <a:endParaRPr lang="en-US" altLang="ko-KR" sz="14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52D4B55-79F7-4289-A297-D5685FF74504}"/>
              </a:ext>
            </a:extLst>
          </p:cNvPr>
          <p:cNvCxnSpPr>
            <a:cxnSpLocks/>
          </p:cNvCxnSpPr>
          <p:nvPr/>
        </p:nvCxnSpPr>
        <p:spPr>
          <a:xfrm>
            <a:off x="678730" y="5429840"/>
            <a:ext cx="43646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952A6784-4621-40B7-B017-8BD52DC72984}"/>
              </a:ext>
            </a:extLst>
          </p:cNvPr>
          <p:cNvGrpSpPr/>
          <p:nvPr/>
        </p:nvGrpSpPr>
        <p:grpSpPr>
          <a:xfrm>
            <a:off x="5929893" y="992234"/>
            <a:ext cx="4560928" cy="3758945"/>
            <a:chOff x="5929893" y="992234"/>
            <a:chExt cx="5071230" cy="41795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EAD7F8E-6A66-4715-8E5B-61114E1DE3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29893" y="3230339"/>
              <a:ext cx="4857168" cy="1922227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66C7410-E156-45CF-816D-3D86A9888752}"/>
                </a:ext>
              </a:extLst>
            </p:cNvPr>
            <p:cNvSpPr/>
            <p:nvPr/>
          </p:nvSpPr>
          <p:spPr>
            <a:xfrm>
              <a:off x="7041497" y="4910341"/>
              <a:ext cx="692803" cy="15718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C24F99-6731-4375-8D0E-58732A50D4DE}"/>
                </a:ext>
              </a:extLst>
            </p:cNvPr>
            <p:cNvSpPr txBox="1"/>
            <p:nvPr/>
          </p:nvSpPr>
          <p:spPr>
            <a:xfrm>
              <a:off x="7925596" y="4829537"/>
              <a:ext cx="2861465" cy="34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→ Commits</a:t>
              </a:r>
              <a:r>
                <a:rPr lang="ko-KR" altLang="en-US" b="1" dirty="0">
                  <a:solidFill>
                    <a:srgbClr val="FF0000"/>
                  </a:solidFill>
                </a:rPr>
                <a:t> </a:t>
              </a:r>
              <a:r>
                <a:rPr lang="en-US" altLang="ko-KR" b="1" dirty="0">
                  <a:solidFill>
                    <a:srgbClr val="FF0000"/>
                  </a:solidFill>
                </a:rPr>
                <a:t>per</a:t>
              </a:r>
              <a:r>
                <a:rPr lang="ko-KR" altLang="en-US" b="1" dirty="0">
                  <a:solidFill>
                    <a:srgbClr val="FF0000"/>
                  </a:solidFill>
                </a:rPr>
                <a:t> </a:t>
              </a:r>
              <a:r>
                <a:rPr lang="en-US" altLang="ko-KR" b="1" dirty="0">
                  <a:solidFill>
                    <a:srgbClr val="FF0000"/>
                  </a:solidFill>
                </a:rPr>
                <a:t>PRs</a:t>
              </a:r>
              <a:r>
                <a:rPr lang="ko-KR" altLang="en-US" b="1" dirty="0">
                  <a:solidFill>
                    <a:srgbClr val="FF0000"/>
                  </a:solidFill>
                </a:rPr>
                <a:t> </a:t>
              </a:r>
              <a:r>
                <a:rPr lang="en-US" altLang="ko-KR" b="1" dirty="0">
                  <a:solidFill>
                    <a:srgbClr val="FF0000"/>
                  </a:solidFill>
                </a:rPr>
                <a:t>=</a:t>
              </a:r>
              <a:r>
                <a:rPr lang="ko-KR" altLang="en-US" b="1" dirty="0">
                  <a:solidFill>
                    <a:srgbClr val="FF0000"/>
                  </a:solidFill>
                </a:rPr>
                <a:t> </a:t>
              </a:r>
              <a:r>
                <a:rPr lang="en-US" altLang="ko-KR" b="1" dirty="0">
                  <a:solidFill>
                    <a:srgbClr val="FF0000"/>
                  </a:solidFill>
                </a:rPr>
                <a:t>8.23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358F6A0-FAF9-4057-8B86-C3BFBC68EA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3895"/>
            <a:stretch/>
          </p:blipFill>
          <p:spPr>
            <a:xfrm>
              <a:off x="5929893" y="992234"/>
              <a:ext cx="5071230" cy="2205873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0E661CD-C4A2-4578-8457-245DB419D395}"/>
                </a:ext>
              </a:extLst>
            </p:cNvPr>
            <p:cNvSpPr/>
            <p:nvPr/>
          </p:nvSpPr>
          <p:spPr>
            <a:xfrm>
              <a:off x="9628584" y="1896266"/>
              <a:ext cx="943324" cy="18097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4578EFE-4D14-48E5-96EB-993899F6174F}"/>
              </a:ext>
            </a:extLst>
          </p:cNvPr>
          <p:cNvSpPr txBox="1"/>
          <p:nvPr/>
        </p:nvSpPr>
        <p:spPr>
          <a:xfrm>
            <a:off x="32129" y="4885587"/>
            <a:ext cx="6099142" cy="5442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marR="0" lvl="1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r>
              <a:rPr lang="ko-KR" altLang="en-US" sz="1400" dirty="0">
                <a:solidFill>
                  <a:srgbClr val="000000"/>
                </a:solidFill>
              </a:rPr>
              <a:t>프로젝트 </a:t>
            </a:r>
            <a:r>
              <a:rPr lang="en-US" altLang="ko-KR" dirty="0"/>
              <a:t>commit  </a:t>
            </a:r>
            <a:r>
              <a:rPr lang="ko-KR" altLang="en-US" dirty="0"/>
              <a:t>수</a:t>
            </a:r>
            <a:r>
              <a:rPr lang="ko-KR" altLang="en-US" sz="1400" dirty="0">
                <a:solidFill>
                  <a:srgbClr val="000000"/>
                </a:solidFill>
              </a:rPr>
              <a:t> </a:t>
            </a:r>
            <a:r>
              <a:rPr lang="en-US" altLang="ko-KR" sz="1400" dirty="0">
                <a:solidFill>
                  <a:srgbClr val="000000"/>
                </a:solidFill>
              </a:rPr>
              <a:t>: 3</a:t>
            </a:r>
            <a:r>
              <a:rPr lang="ko-KR" altLang="en-US" sz="1400" dirty="0">
                <a:solidFill>
                  <a:srgbClr val="000000"/>
                </a:solidFill>
              </a:rPr>
              <a:t>개</a:t>
            </a:r>
            <a:endParaRPr lang="en-US" altLang="ko-KR" sz="1400" dirty="0">
              <a:solidFill>
                <a:srgbClr val="000000"/>
              </a:solidFill>
            </a:endParaRPr>
          </a:p>
          <a:p>
            <a:pPr marL="914400" marR="0" lvl="1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r>
              <a:rPr lang="ko-KR" altLang="en-US" dirty="0"/>
              <a:t>프로젝트 </a:t>
            </a:r>
            <a:r>
              <a:rPr lang="en-US" altLang="ko-KR" dirty="0"/>
              <a:t>PR </a:t>
            </a:r>
            <a:r>
              <a:rPr lang="ko-KR" altLang="en-US" dirty="0"/>
              <a:t>수</a:t>
            </a:r>
            <a:r>
              <a:rPr lang="en-US" altLang="ko-KR" dirty="0"/>
              <a:t>:</a:t>
            </a:r>
          </a:p>
        </p:txBody>
      </p:sp>
      <p:graphicFrame>
        <p:nvGraphicFramePr>
          <p:cNvPr id="15" name="표 4">
            <a:extLst>
              <a:ext uri="{FF2B5EF4-FFF2-40B4-BE49-F238E27FC236}">
                <a16:creationId xmlns:a16="http://schemas.microsoft.com/office/drawing/2014/main" id="{AF4B957B-34F0-4336-8322-BA7E9D5A639B}"/>
              </a:ext>
            </a:extLst>
          </p:cNvPr>
          <p:cNvGraphicFramePr>
            <a:graphicFrameLocks noGrp="1"/>
          </p:cNvGraphicFramePr>
          <p:nvPr/>
        </p:nvGraphicFramePr>
        <p:xfrm>
          <a:off x="5929893" y="4954289"/>
          <a:ext cx="3904390" cy="16100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780878">
                  <a:extLst>
                    <a:ext uri="{9D8B030D-6E8A-4147-A177-3AD203B41FA5}">
                      <a16:colId xmlns:a16="http://schemas.microsoft.com/office/drawing/2014/main" val="1755654319"/>
                    </a:ext>
                  </a:extLst>
                </a:gridCol>
                <a:gridCol w="780878">
                  <a:extLst>
                    <a:ext uri="{9D8B030D-6E8A-4147-A177-3AD203B41FA5}">
                      <a16:colId xmlns:a16="http://schemas.microsoft.com/office/drawing/2014/main" val="2614446464"/>
                    </a:ext>
                  </a:extLst>
                </a:gridCol>
                <a:gridCol w="780878">
                  <a:extLst>
                    <a:ext uri="{9D8B030D-6E8A-4147-A177-3AD203B41FA5}">
                      <a16:colId xmlns:a16="http://schemas.microsoft.com/office/drawing/2014/main" val="1104614439"/>
                    </a:ext>
                  </a:extLst>
                </a:gridCol>
                <a:gridCol w="780878">
                  <a:extLst>
                    <a:ext uri="{9D8B030D-6E8A-4147-A177-3AD203B41FA5}">
                      <a16:colId xmlns:a16="http://schemas.microsoft.com/office/drawing/2014/main" val="2321803050"/>
                    </a:ext>
                  </a:extLst>
                </a:gridCol>
                <a:gridCol w="780878">
                  <a:extLst>
                    <a:ext uri="{9D8B030D-6E8A-4147-A177-3AD203B41FA5}">
                      <a16:colId xmlns:a16="http://schemas.microsoft.com/office/drawing/2014/main" val="4234485665"/>
                    </a:ext>
                  </a:extLst>
                </a:gridCol>
              </a:tblGrid>
              <a:tr h="195748">
                <a:tc>
                  <a:txBody>
                    <a:bodyPr/>
                    <a:lstStyle/>
                    <a:p>
                      <a:pPr algn="l"/>
                      <a:r>
                        <a:rPr lang="en-US" sz="700" b="1" cap="all" dirty="0">
                          <a:solidFill>
                            <a:srgbClr val="000000"/>
                          </a:solidFill>
                          <a:effectLst/>
                        </a:rPr>
                        <a:t>Metric</a:t>
                      </a:r>
                      <a:endParaRPr lang="en-US" sz="700" cap="all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016" marR="45016" marT="22508" marB="22508"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sz="700" b="1" cap="all" dirty="0">
                          <a:solidFill>
                            <a:srgbClr val="000000"/>
                          </a:solidFill>
                          <a:effectLst/>
                        </a:rPr>
                        <a:t>Category A</a:t>
                      </a:r>
                    </a:p>
                  </a:txBody>
                  <a:tcPr marL="85515" marR="85515" marT="42758" marB="42758" anchor="ctr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lang="ko-KR" altLang="en-US" cap="all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sz="700" b="1" cap="all" dirty="0">
                          <a:solidFill>
                            <a:srgbClr val="000000"/>
                          </a:solidFill>
                          <a:effectLst/>
                        </a:rPr>
                        <a:t>Category B</a:t>
                      </a:r>
                    </a:p>
                  </a:txBody>
                  <a:tcPr marL="85515" marR="85515" marT="42758" marB="42758" anchor="ctr"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lang="ko-KR" altLang="en-US" cap="all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1396330"/>
                  </a:ext>
                </a:extLst>
              </a:tr>
              <a:tr h="176784">
                <a:tc>
                  <a:txBody>
                    <a:bodyPr/>
                    <a:lstStyle/>
                    <a:p>
                      <a:r>
                        <a:rPr lang="ko-KR" altLang="en-US" sz="700" dirty="0">
                          <a:effectLst/>
                        </a:rPr>
                        <a:t> </a:t>
                      </a:r>
                    </a:p>
                  </a:txBody>
                  <a:tcPr marL="45016" marR="45016" marT="22508" marB="22508" anchor="ctr"/>
                </a:tc>
                <a:tc>
                  <a:txBody>
                    <a:bodyPr/>
                    <a:lstStyle/>
                    <a:p>
                      <a:r>
                        <a:rPr lang="en-US" sz="700" b="1" dirty="0">
                          <a:effectLst/>
                        </a:rPr>
                        <a:t>Average</a:t>
                      </a:r>
                      <a:endParaRPr lang="en-US" sz="700" dirty="0">
                        <a:effectLst/>
                      </a:endParaRPr>
                    </a:p>
                  </a:txBody>
                  <a:tcPr marL="45016" marR="45016" marT="22508" marB="22508" anchor="ctr"/>
                </a:tc>
                <a:tc>
                  <a:txBody>
                    <a:bodyPr/>
                    <a:lstStyle/>
                    <a:p>
                      <a:r>
                        <a:rPr lang="en-US" sz="700" b="1" dirty="0">
                          <a:effectLst/>
                        </a:rPr>
                        <a:t>Median</a:t>
                      </a:r>
                      <a:endParaRPr lang="en-US" sz="700" dirty="0">
                        <a:effectLst/>
                      </a:endParaRPr>
                    </a:p>
                  </a:txBody>
                  <a:tcPr marL="45016" marR="45016" marT="22508" marB="22508" anchor="ctr"/>
                </a:tc>
                <a:tc>
                  <a:txBody>
                    <a:bodyPr/>
                    <a:lstStyle/>
                    <a:p>
                      <a:r>
                        <a:rPr lang="en-US" sz="700" b="1" dirty="0">
                          <a:effectLst/>
                        </a:rPr>
                        <a:t>Average</a:t>
                      </a:r>
                      <a:endParaRPr lang="en-US" sz="700" dirty="0">
                        <a:effectLst/>
                      </a:endParaRPr>
                    </a:p>
                  </a:txBody>
                  <a:tcPr marL="45016" marR="45016" marT="22508" marB="22508" anchor="ctr"/>
                </a:tc>
                <a:tc>
                  <a:txBody>
                    <a:bodyPr/>
                    <a:lstStyle/>
                    <a:p>
                      <a:r>
                        <a:rPr lang="en-US" sz="700" b="1">
                          <a:effectLst/>
                        </a:rPr>
                        <a:t>Median</a:t>
                      </a:r>
                      <a:endParaRPr lang="en-US" sz="700">
                        <a:effectLst/>
                      </a:endParaRPr>
                    </a:p>
                  </a:txBody>
                  <a:tcPr marL="45016" marR="45016" marT="22508" marB="22508" anchor="ctr"/>
                </a:tc>
                <a:extLst>
                  <a:ext uri="{0D108BD9-81ED-4DB2-BD59-A6C34878D82A}">
                    <a16:rowId xmlns:a16="http://schemas.microsoft.com/office/drawing/2014/main" val="1393451215"/>
                  </a:ext>
                </a:extLst>
              </a:tr>
              <a:tr h="176784"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files</a:t>
                      </a:r>
                    </a:p>
                  </a:txBody>
                  <a:tcPr marL="45016" marR="45016" marT="22508" marB="22508" anchor="ctr"/>
                </a:tc>
                <a:tc>
                  <a:txBody>
                    <a:bodyPr/>
                    <a:lstStyle/>
                    <a:p>
                      <a:r>
                        <a:rPr lang="en-US" altLang="ko-KR" sz="700" dirty="0">
                          <a:effectLst/>
                        </a:rPr>
                        <a:t>19.78</a:t>
                      </a:r>
                    </a:p>
                  </a:txBody>
                  <a:tcPr marL="45016" marR="45016" marT="22508" marB="22508" anchor="ctr"/>
                </a:tc>
                <a:tc>
                  <a:txBody>
                    <a:bodyPr/>
                    <a:lstStyle/>
                    <a:p>
                      <a:r>
                        <a:rPr lang="en-US" altLang="ko-KR" sz="700" dirty="0">
                          <a:effectLst/>
                        </a:rPr>
                        <a:t>3</a:t>
                      </a:r>
                    </a:p>
                  </a:txBody>
                  <a:tcPr marL="45016" marR="45016" marT="22508" marB="22508" anchor="ctr"/>
                </a:tc>
                <a:tc>
                  <a:txBody>
                    <a:bodyPr/>
                    <a:lstStyle/>
                    <a:p>
                      <a:r>
                        <a:rPr lang="en-US" altLang="ko-KR" sz="700" dirty="0">
                          <a:effectLst/>
                        </a:rPr>
                        <a:t>39.48</a:t>
                      </a:r>
                    </a:p>
                  </a:txBody>
                  <a:tcPr marL="45016" marR="45016" marT="22508" marB="22508" anchor="ctr"/>
                </a:tc>
                <a:tc>
                  <a:txBody>
                    <a:bodyPr/>
                    <a:lstStyle/>
                    <a:p>
                      <a:r>
                        <a:rPr lang="en-US" altLang="ko-KR" sz="700">
                          <a:effectLst/>
                        </a:rPr>
                        <a:t>3</a:t>
                      </a:r>
                    </a:p>
                  </a:txBody>
                  <a:tcPr marL="45016" marR="45016" marT="22508" marB="22508" anchor="ctr"/>
                </a:tc>
                <a:extLst>
                  <a:ext uri="{0D108BD9-81ED-4DB2-BD59-A6C34878D82A}">
                    <a16:rowId xmlns:a16="http://schemas.microsoft.com/office/drawing/2014/main" val="1641142225"/>
                  </a:ext>
                </a:extLst>
              </a:tr>
              <a:tr h="176784"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chunks</a:t>
                      </a:r>
                    </a:p>
                  </a:txBody>
                  <a:tcPr marL="45016" marR="45016" marT="22508" marB="22508" anchor="ctr"/>
                </a:tc>
                <a:tc>
                  <a:txBody>
                    <a:bodyPr/>
                    <a:lstStyle/>
                    <a:p>
                      <a:r>
                        <a:rPr lang="en-US" altLang="ko-KR" sz="700" dirty="0">
                          <a:effectLst/>
                        </a:rPr>
                        <a:t>42.9</a:t>
                      </a:r>
                    </a:p>
                  </a:txBody>
                  <a:tcPr marL="45016" marR="45016" marT="22508" marB="22508" anchor="ctr"/>
                </a:tc>
                <a:tc>
                  <a:txBody>
                    <a:bodyPr/>
                    <a:lstStyle/>
                    <a:p>
                      <a:r>
                        <a:rPr lang="en-US" altLang="ko-KR" sz="700" dirty="0">
                          <a:effectLst/>
                        </a:rPr>
                        <a:t>4</a:t>
                      </a:r>
                    </a:p>
                  </a:txBody>
                  <a:tcPr marL="45016" marR="45016" marT="22508" marB="22508" anchor="ctr"/>
                </a:tc>
                <a:tc>
                  <a:txBody>
                    <a:bodyPr/>
                    <a:lstStyle/>
                    <a:p>
                      <a:r>
                        <a:rPr lang="en-US" altLang="ko-KR" sz="700" dirty="0">
                          <a:effectLst/>
                        </a:rPr>
                        <a:t>58.05</a:t>
                      </a:r>
                    </a:p>
                  </a:txBody>
                  <a:tcPr marL="45016" marR="45016" marT="22508" marB="22508" anchor="ctr"/>
                </a:tc>
                <a:tc>
                  <a:txBody>
                    <a:bodyPr/>
                    <a:lstStyle/>
                    <a:p>
                      <a:r>
                        <a:rPr lang="en-US" altLang="ko-KR" sz="700" dirty="0">
                          <a:effectLst/>
                        </a:rPr>
                        <a:t>5</a:t>
                      </a:r>
                    </a:p>
                  </a:txBody>
                  <a:tcPr marL="45016" marR="45016" marT="22508" marB="22508" anchor="ctr"/>
                </a:tc>
                <a:extLst>
                  <a:ext uri="{0D108BD9-81ED-4DB2-BD59-A6C34878D82A}">
                    <a16:rowId xmlns:a16="http://schemas.microsoft.com/office/drawing/2014/main" val="3955200054"/>
                  </a:ext>
                </a:extLst>
              </a:tr>
              <a:tr h="176784"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commits</a:t>
                      </a:r>
                    </a:p>
                  </a:txBody>
                  <a:tcPr marL="45016" marR="45016" marT="22508" marB="22508" anchor="ctr"/>
                </a:tc>
                <a:tc>
                  <a:txBody>
                    <a:bodyPr/>
                    <a:lstStyle/>
                    <a:p>
                      <a:r>
                        <a:rPr lang="en-US" altLang="ko-KR" sz="700" dirty="0">
                          <a:effectLst/>
                        </a:rPr>
                        <a:t>3.41</a:t>
                      </a:r>
                    </a:p>
                  </a:txBody>
                  <a:tcPr marL="45016" marR="45016" marT="22508" marB="22508" anchor="ctr"/>
                </a:tc>
                <a:tc>
                  <a:txBody>
                    <a:bodyPr/>
                    <a:lstStyle/>
                    <a:p>
                      <a:r>
                        <a:rPr lang="en-US" altLang="ko-KR" sz="700" dirty="0">
                          <a:effectLst/>
                        </a:rPr>
                        <a:t>1</a:t>
                      </a:r>
                    </a:p>
                  </a:txBody>
                  <a:tcPr marL="45016" marR="45016" marT="22508" marB="22508" anchor="ctr"/>
                </a:tc>
                <a:tc>
                  <a:txBody>
                    <a:bodyPr/>
                    <a:lstStyle/>
                    <a:p>
                      <a:r>
                        <a:rPr lang="en-US" altLang="ko-KR" sz="700" dirty="0">
                          <a:effectLst/>
                        </a:rPr>
                        <a:t>2.94</a:t>
                      </a:r>
                    </a:p>
                  </a:txBody>
                  <a:tcPr marL="45016" marR="45016" marT="22508" marB="22508" anchor="ctr"/>
                </a:tc>
                <a:tc>
                  <a:txBody>
                    <a:bodyPr/>
                    <a:lstStyle/>
                    <a:p>
                      <a:r>
                        <a:rPr lang="en-US" altLang="ko-KR" sz="700">
                          <a:effectLst/>
                        </a:rPr>
                        <a:t>1</a:t>
                      </a:r>
                    </a:p>
                  </a:txBody>
                  <a:tcPr marL="45016" marR="45016" marT="22508" marB="22508" anchor="ctr"/>
                </a:tc>
                <a:extLst>
                  <a:ext uri="{0D108BD9-81ED-4DB2-BD59-A6C34878D82A}">
                    <a16:rowId xmlns:a16="http://schemas.microsoft.com/office/drawing/2014/main" val="580937029"/>
                  </a:ext>
                </a:extLst>
              </a:tr>
              <a:tr h="176784"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lines_added</a:t>
                      </a:r>
                    </a:p>
                  </a:txBody>
                  <a:tcPr marL="45016" marR="45016" marT="22508" marB="22508" anchor="ctr"/>
                </a:tc>
                <a:tc>
                  <a:txBody>
                    <a:bodyPr/>
                    <a:lstStyle/>
                    <a:p>
                      <a:r>
                        <a:rPr lang="en-US" altLang="ko-KR" sz="700" dirty="0">
                          <a:effectLst/>
                        </a:rPr>
                        <a:t>318.83</a:t>
                      </a:r>
                    </a:p>
                  </a:txBody>
                  <a:tcPr marL="45016" marR="45016" marT="22508" marB="22508" anchor="ctr"/>
                </a:tc>
                <a:tc>
                  <a:txBody>
                    <a:bodyPr/>
                    <a:lstStyle/>
                    <a:p>
                      <a:r>
                        <a:rPr lang="en-US" altLang="ko-KR" sz="700" dirty="0">
                          <a:effectLst/>
                        </a:rPr>
                        <a:t>11</a:t>
                      </a:r>
                    </a:p>
                  </a:txBody>
                  <a:tcPr marL="45016" marR="45016" marT="22508" marB="22508" anchor="ctr"/>
                </a:tc>
                <a:tc>
                  <a:txBody>
                    <a:bodyPr/>
                    <a:lstStyle/>
                    <a:p>
                      <a:r>
                        <a:rPr lang="en-US" altLang="ko-KR" sz="700" dirty="0">
                          <a:effectLst/>
                        </a:rPr>
                        <a:t>4565.91</a:t>
                      </a:r>
                    </a:p>
                  </a:txBody>
                  <a:tcPr marL="45016" marR="45016" marT="22508" marB="22508" anchor="ctr"/>
                </a:tc>
                <a:tc>
                  <a:txBody>
                    <a:bodyPr/>
                    <a:lstStyle/>
                    <a:p>
                      <a:r>
                        <a:rPr lang="en-US" altLang="ko-KR" sz="700">
                          <a:effectLst/>
                        </a:rPr>
                        <a:t>28</a:t>
                      </a:r>
                    </a:p>
                  </a:txBody>
                  <a:tcPr marL="45016" marR="45016" marT="22508" marB="22508" anchor="ctr"/>
                </a:tc>
                <a:extLst>
                  <a:ext uri="{0D108BD9-81ED-4DB2-BD59-A6C34878D82A}">
                    <a16:rowId xmlns:a16="http://schemas.microsoft.com/office/drawing/2014/main" val="2716728890"/>
                  </a:ext>
                </a:extLst>
              </a:tr>
              <a:tr h="176784"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lines_removed</a:t>
                      </a:r>
                    </a:p>
                  </a:txBody>
                  <a:tcPr marL="45016" marR="45016" marT="22508" marB="22508" anchor="ctr"/>
                </a:tc>
                <a:tc>
                  <a:txBody>
                    <a:bodyPr/>
                    <a:lstStyle/>
                    <a:p>
                      <a:r>
                        <a:rPr lang="en-US" altLang="ko-KR" sz="700" dirty="0">
                          <a:effectLst/>
                        </a:rPr>
                        <a:t>354.82</a:t>
                      </a:r>
                    </a:p>
                  </a:txBody>
                  <a:tcPr marL="45016" marR="45016" marT="22508" marB="22508" anchor="ctr"/>
                </a:tc>
                <a:tc>
                  <a:txBody>
                    <a:bodyPr/>
                    <a:lstStyle/>
                    <a:p>
                      <a:r>
                        <a:rPr lang="en-US" altLang="ko-KR" sz="700" dirty="0">
                          <a:effectLst/>
                        </a:rPr>
                        <a:t>4</a:t>
                      </a:r>
                    </a:p>
                  </a:txBody>
                  <a:tcPr marL="45016" marR="45016" marT="22508" marB="22508" anchor="ctr"/>
                </a:tc>
                <a:tc>
                  <a:txBody>
                    <a:bodyPr/>
                    <a:lstStyle/>
                    <a:p>
                      <a:r>
                        <a:rPr lang="en-US" altLang="ko-KR" sz="700" dirty="0">
                          <a:effectLst/>
                        </a:rPr>
                        <a:t>2479.48</a:t>
                      </a:r>
                    </a:p>
                  </a:txBody>
                  <a:tcPr marL="45016" marR="45016" marT="22508" marB="22508" anchor="ctr"/>
                </a:tc>
                <a:tc>
                  <a:txBody>
                    <a:bodyPr/>
                    <a:lstStyle/>
                    <a:p>
                      <a:r>
                        <a:rPr lang="en-US" altLang="ko-KR" sz="700" dirty="0">
                          <a:effectLst/>
                        </a:rPr>
                        <a:t>4</a:t>
                      </a:r>
                    </a:p>
                  </a:txBody>
                  <a:tcPr marL="45016" marR="45016" marT="22508" marB="22508" anchor="ctr"/>
                </a:tc>
                <a:extLst>
                  <a:ext uri="{0D108BD9-81ED-4DB2-BD59-A6C34878D82A}">
                    <a16:rowId xmlns:a16="http://schemas.microsoft.com/office/drawing/2014/main" val="1960199530"/>
                  </a:ext>
                </a:extLst>
              </a:tr>
              <a:tr h="176784"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comments</a:t>
                      </a:r>
                    </a:p>
                  </a:txBody>
                  <a:tcPr marL="45016" marR="45016" marT="22508" marB="22508" anchor="ctr"/>
                </a:tc>
                <a:tc>
                  <a:txBody>
                    <a:bodyPr/>
                    <a:lstStyle/>
                    <a:p>
                      <a:r>
                        <a:rPr lang="en-US" altLang="ko-KR" sz="700" dirty="0">
                          <a:effectLst/>
                        </a:rPr>
                        <a:t>2.94</a:t>
                      </a:r>
                    </a:p>
                  </a:txBody>
                  <a:tcPr marL="45016" marR="45016" marT="22508" marB="22508" anchor="ctr"/>
                </a:tc>
                <a:tc>
                  <a:txBody>
                    <a:bodyPr/>
                    <a:lstStyle/>
                    <a:p>
                      <a:r>
                        <a:rPr lang="en-US" altLang="ko-KR" sz="700">
                          <a:effectLst/>
                        </a:rPr>
                        <a:t>1</a:t>
                      </a:r>
                    </a:p>
                  </a:txBody>
                  <a:tcPr marL="45016" marR="45016" marT="22508" marB="22508" anchor="ctr"/>
                </a:tc>
                <a:tc>
                  <a:txBody>
                    <a:bodyPr/>
                    <a:lstStyle/>
                    <a:p>
                      <a:r>
                        <a:rPr lang="en-US" altLang="ko-KR" sz="700" dirty="0">
                          <a:effectLst/>
                        </a:rPr>
                        <a:t>0.61</a:t>
                      </a:r>
                    </a:p>
                  </a:txBody>
                  <a:tcPr marL="45016" marR="45016" marT="22508" marB="22508" anchor="ctr"/>
                </a:tc>
                <a:tc>
                  <a:txBody>
                    <a:bodyPr/>
                    <a:lstStyle/>
                    <a:p>
                      <a:r>
                        <a:rPr lang="en-US" altLang="ko-KR" sz="700" dirty="0">
                          <a:effectLst/>
                        </a:rPr>
                        <a:t>0</a:t>
                      </a:r>
                    </a:p>
                  </a:txBody>
                  <a:tcPr marL="45016" marR="45016" marT="22508" marB="22508" anchor="ctr"/>
                </a:tc>
                <a:extLst>
                  <a:ext uri="{0D108BD9-81ED-4DB2-BD59-A6C34878D82A}">
                    <a16:rowId xmlns:a16="http://schemas.microsoft.com/office/drawing/2014/main" val="1049871530"/>
                  </a:ext>
                </a:extLst>
              </a:tr>
              <a:tr h="176784"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bots</a:t>
                      </a:r>
                    </a:p>
                  </a:txBody>
                  <a:tcPr marL="45016" marR="45016" marT="22508" marB="22508" anchor="ctr"/>
                </a:tc>
                <a:tc>
                  <a:txBody>
                    <a:bodyPr/>
                    <a:lstStyle/>
                    <a:p>
                      <a:r>
                        <a:rPr lang="en-US" altLang="ko-KR" sz="700" dirty="0">
                          <a:effectLst/>
                        </a:rPr>
                        <a:t>0.13</a:t>
                      </a:r>
                    </a:p>
                  </a:txBody>
                  <a:tcPr marL="45016" marR="45016" marT="22508" marB="22508" anchor="ctr"/>
                </a:tc>
                <a:tc>
                  <a:txBody>
                    <a:bodyPr/>
                    <a:lstStyle/>
                    <a:p>
                      <a:r>
                        <a:rPr lang="en-US" altLang="ko-KR" sz="700" dirty="0">
                          <a:effectLst/>
                        </a:rPr>
                        <a:t>0</a:t>
                      </a:r>
                    </a:p>
                  </a:txBody>
                  <a:tcPr marL="45016" marR="45016" marT="22508" marB="22508" anchor="ctr"/>
                </a:tc>
                <a:tc>
                  <a:txBody>
                    <a:bodyPr/>
                    <a:lstStyle/>
                    <a:p>
                      <a:r>
                        <a:rPr lang="en-US" altLang="ko-KR" sz="700" dirty="0">
                          <a:effectLst/>
                        </a:rPr>
                        <a:t>0.05</a:t>
                      </a:r>
                    </a:p>
                  </a:txBody>
                  <a:tcPr marL="45016" marR="45016" marT="22508" marB="22508" anchor="ctr"/>
                </a:tc>
                <a:tc>
                  <a:txBody>
                    <a:bodyPr/>
                    <a:lstStyle/>
                    <a:p>
                      <a:r>
                        <a:rPr lang="en-US" altLang="ko-KR" sz="700" dirty="0">
                          <a:effectLst/>
                        </a:rPr>
                        <a:t>0</a:t>
                      </a:r>
                    </a:p>
                  </a:txBody>
                  <a:tcPr marL="45016" marR="45016" marT="22508" marB="22508" anchor="ctr"/>
                </a:tc>
                <a:extLst>
                  <a:ext uri="{0D108BD9-81ED-4DB2-BD59-A6C34878D82A}">
                    <a16:rowId xmlns:a16="http://schemas.microsoft.com/office/drawing/2014/main" val="1974360236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F38B862C-E0B5-4A05-8BE2-D23F09EFE0F2}"/>
              </a:ext>
            </a:extLst>
          </p:cNvPr>
          <p:cNvSpPr/>
          <p:nvPr/>
        </p:nvSpPr>
        <p:spPr>
          <a:xfrm>
            <a:off x="6754720" y="5698233"/>
            <a:ext cx="227106" cy="1413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06EAE9-6C69-4E01-A478-FE7538F13C9D}"/>
              </a:ext>
            </a:extLst>
          </p:cNvPr>
          <p:cNvSpPr txBox="1"/>
          <p:nvPr/>
        </p:nvSpPr>
        <p:spPr>
          <a:xfrm>
            <a:off x="5863780" y="6564309"/>
            <a:ext cx="61055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https://packmind.com/github-pull-requests-analyzed/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5771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7755931-EBA5-4C4C-8C2A-EE7AAABF9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PR</a:t>
            </a:r>
            <a:r>
              <a:rPr lang="ko-KR" altLang="en-US" dirty="0"/>
              <a:t>당 셀프 체크리스트 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6EF6FB-E277-47E1-A762-624B1953A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9</a:t>
            </a:r>
            <a:r>
              <a:rPr lang="ko-KR" altLang="en-US" dirty="0"/>
              <a:t>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F9B5CBB-A665-49A8-B449-CF0628D44A8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1023FE8-7D23-4AF1-879F-9BA3CF9D2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416" y="1784412"/>
            <a:ext cx="6223439" cy="4999583"/>
          </a:xfrm>
          <a:prstGeom prst="rect">
            <a:avLst/>
          </a:prstGeom>
        </p:spPr>
      </p:pic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8097E2ED-D77C-4F2A-8C9D-05A7E17A36DB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05980" y="1131330"/>
            <a:ext cx="10515600" cy="555428"/>
          </a:xfrm>
        </p:spPr>
        <p:txBody>
          <a:bodyPr>
            <a:normAutofit/>
          </a:bodyPr>
          <a:lstStyle/>
          <a:p>
            <a:r>
              <a:rPr lang="ko-KR" altLang="en-US" dirty="0"/>
              <a:t>코드 컨벤션</a:t>
            </a:r>
            <a:r>
              <a:rPr lang="en-US" altLang="ko-KR" dirty="0"/>
              <a:t>, </a:t>
            </a:r>
            <a:r>
              <a:rPr lang="ko-KR" altLang="en-US" dirty="0" err="1"/>
              <a:t>커밋</a:t>
            </a:r>
            <a:r>
              <a:rPr lang="en-US" altLang="ko-KR" dirty="0"/>
              <a:t>&amp;</a:t>
            </a:r>
            <a:r>
              <a:rPr lang="ko-KR" altLang="en-US" dirty="0" err="1"/>
              <a:t>브랜치</a:t>
            </a:r>
            <a:r>
              <a:rPr lang="ko-KR" altLang="en-US" dirty="0"/>
              <a:t> 전략</a:t>
            </a:r>
            <a:r>
              <a:rPr lang="en-US" altLang="ko-KR" dirty="0"/>
              <a:t>, </a:t>
            </a:r>
            <a:r>
              <a:rPr lang="ko-KR" altLang="en-US" dirty="0"/>
              <a:t>테스트에서 검증까지 사전 수행</a:t>
            </a:r>
          </a:p>
        </p:txBody>
      </p:sp>
    </p:spTree>
    <p:extLst>
      <p:ext uri="{BB962C8B-B14F-4D97-AF65-F5344CB8AC3E}">
        <p14:creationId xmlns:p14="http://schemas.microsoft.com/office/powerpoint/2010/main" val="406002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7755931-EBA5-4C4C-8C2A-EE7AAABF9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PR</a:t>
            </a:r>
            <a:r>
              <a:rPr lang="ko-KR" altLang="en-US" dirty="0"/>
              <a:t>당 코멘트 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6EF6FB-E277-47E1-A762-624B1953A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4.1</a:t>
            </a:r>
            <a:r>
              <a:rPr lang="ko-KR" altLang="en-US" dirty="0"/>
              <a:t>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F9B5CBB-A665-49A8-B449-CF0628D44A8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B1282E-5299-4F17-819E-12B00D0DCE39}"/>
              </a:ext>
            </a:extLst>
          </p:cNvPr>
          <p:cNvSpPr txBox="1"/>
          <p:nvPr/>
        </p:nvSpPr>
        <p:spPr>
          <a:xfrm>
            <a:off x="605979" y="4869262"/>
            <a:ext cx="46313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 u="sng">
                <a:solidFill>
                  <a:srgbClr val="202122"/>
                </a:solidFill>
                <a:effectLst/>
                <a:latin typeface="Arial" panose="020B0604020202020204" pitchFamily="34" charset="0"/>
              </a:defRPr>
            </a:lvl1pPr>
          </a:lstStyle>
          <a:p>
            <a:pPr lvl="1"/>
            <a:r>
              <a:rPr lang="ko-KR" altLang="en-US" dirty="0"/>
              <a:t>전체 코멘트 수 </a:t>
            </a:r>
            <a:r>
              <a:rPr lang="en-US" altLang="ko-KR" dirty="0"/>
              <a:t>: 327</a:t>
            </a:r>
          </a:p>
          <a:p>
            <a:pPr lvl="1"/>
            <a:r>
              <a:rPr lang="ko-KR" altLang="en-US" dirty="0"/>
              <a:t>전체 </a:t>
            </a:r>
            <a:r>
              <a:rPr lang="en-US" altLang="ko-KR" dirty="0"/>
              <a:t>PR </a:t>
            </a:r>
            <a:r>
              <a:rPr lang="ko-KR" altLang="en-US" dirty="0"/>
              <a:t>수 </a:t>
            </a:r>
            <a:r>
              <a:rPr lang="en-US" altLang="ko-KR" dirty="0"/>
              <a:t>: 79</a:t>
            </a:r>
          </a:p>
          <a:p>
            <a:pPr lvl="1"/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614C387-72FD-4AAA-A1E8-A4599E1A1A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3780" y="1871151"/>
            <a:ext cx="4485226" cy="4593189"/>
          </a:xfrm>
          <a:prstGeom prst="rect">
            <a:avLst/>
          </a:prstGeom>
        </p:spPr>
      </p:pic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955FEA71-796F-4AC2-ABF8-35ADC8A6BD22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05980" y="1131330"/>
            <a:ext cx="10515600" cy="555428"/>
          </a:xfrm>
        </p:spPr>
        <p:txBody>
          <a:bodyPr>
            <a:normAutofit/>
          </a:bodyPr>
          <a:lstStyle/>
          <a:p>
            <a:r>
              <a:rPr lang="ko-KR" altLang="en-US" dirty="0"/>
              <a:t>적극적이고 활발한 코드 리뷰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1BA695-2346-471D-9436-0C3EC197D604}"/>
              </a:ext>
            </a:extLst>
          </p:cNvPr>
          <p:cNvSpPr txBox="1"/>
          <p:nvPr/>
        </p:nvSpPr>
        <p:spPr>
          <a:xfrm>
            <a:off x="605979" y="5429840"/>
            <a:ext cx="46313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 u="sng">
                <a:solidFill>
                  <a:srgbClr val="202122"/>
                </a:solidFill>
                <a:effectLst/>
                <a:latin typeface="Arial" panose="020B0604020202020204" pitchFamily="34" charset="0"/>
              </a:defRPr>
            </a:lvl1pPr>
          </a:lstStyle>
          <a:p>
            <a:pPr lvl="1"/>
            <a:r>
              <a:rPr lang="en-US" altLang="ko-KR" dirty="0" err="1"/>
              <a:t>Github</a:t>
            </a:r>
            <a:r>
              <a:rPr lang="en-US" altLang="ko-KR" dirty="0"/>
              <a:t> Star 50</a:t>
            </a:r>
            <a:r>
              <a:rPr lang="ko-KR" altLang="en-US" dirty="0"/>
              <a:t>개 이상 </a:t>
            </a:r>
            <a:r>
              <a:rPr lang="ko-KR" altLang="en-US" dirty="0" err="1"/>
              <a:t>레포지토리</a:t>
            </a:r>
            <a:r>
              <a:rPr lang="ko-KR" altLang="en-US" dirty="0"/>
              <a:t> 대상으로 조사한 </a:t>
            </a:r>
            <a:r>
              <a:rPr lang="en-US" altLang="ko-KR" dirty="0"/>
              <a:t>PR</a:t>
            </a:r>
            <a:r>
              <a:rPr lang="ko-KR" altLang="en-US" dirty="0"/>
              <a:t>당 평균 코멘트는 </a:t>
            </a:r>
            <a:r>
              <a:rPr lang="en-US" altLang="ko-KR" dirty="0"/>
              <a:t>2.94</a:t>
            </a:r>
            <a:endParaRPr lang="en-US" altLang="ko-KR" sz="1400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287FA02-DAEF-4DEA-8227-D781C35F0EE7}"/>
              </a:ext>
            </a:extLst>
          </p:cNvPr>
          <p:cNvCxnSpPr>
            <a:cxnSpLocks/>
          </p:cNvCxnSpPr>
          <p:nvPr/>
        </p:nvCxnSpPr>
        <p:spPr>
          <a:xfrm>
            <a:off x="678730" y="5429840"/>
            <a:ext cx="43646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623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25084-579C-48D6-8243-3FC97C446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Code Deletions / Additions in Commit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3A5611-47AD-4BCE-9E0D-E3AA053ECC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60.7%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159464-E57F-4164-A646-1C3A396CE56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새로운 코드를 작성하는 만큼 깨끗한 코드를 만들기 위한 노력</a:t>
            </a:r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6F502840-C470-4229-AAB1-ADDB9B0786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5270225"/>
              </p:ext>
            </p:extLst>
          </p:nvPr>
        </p:nvGraphicFramePr>
        <p:xfrm>
          <a:off x="5863780" y="2366128"/>
          <a:ext cx="5257800" cy="3877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04207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1568</Words>
  <Application>Microsoft Office PowerPoint</Application>
  <PresentationFormat>와이드스크린</PresentationFormat>
  <Paragraphs>352</Paragraphs>
  <Slides>41</Slides>
  <Notes>12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9" baseType="lpstr">
      <vt:lpstr>fkGrotesk</vt:lpstr>
      <vt:lpstr>fkGroteskNeue</vt:lpstr>
      <vt:lpstr>맑은 고딕</vt:lpstr>
      <vt:lpstr>맑은 고딕</vt:lpstr>
      <vt:lpstr>맑은 고딕 (본문)</vt:lpstr>
      <vt:lpstr>Arial</vt:lpstr>
      <vt:lpstr>Wingdings</vt:lpstr>
      <vt:lpstr>Office 테마</vt:lpstr>
      <vt:lpstr>PowerPoint 프레젠테이션</vt:lpstr>
      <vt:lpstr>PowerPoint 프레젠테이션</vt:lpstr>
      <vt:lpstr>팀원 소개 및 역할</vt:lpstr>
      <vt:lpstr>팀의 개발 철학과 프로세스</vt:lpstr>
      <vt:lpstr>PowerPoint 프레젠테이션</vt:lpstr>
      <vt:lpstr>PR당 Commit 수</vt:lpstr>
      <vt:lpstr>PR당 셀프 체크리스트 수</vt:lpstr>
      <vt:lpstr>PR당 코멘트 수</vt:lpstr>
      <vt:lpstr>Code Deletions / Additions in Commit</vt:lpstr>
      <vt:lpstr>Git log --all</vt:lpstr>
      <vt:lpstr>PowerPoint 프레젠테이션</vt:lpstr>
      <vt:lpstr>Entry Point</vt:lpstr>
      <vt:lpstr>Class Diagram – Shell (Logger 제외)</vt:lpstr>
      <vt:lpstr>Class Diagram – Shell</vt:lpstr>
      <vt:lpstr>Logger : SingleTon</vt:lpstr>
      <vt:lpstr>Class Diagram – SSD</vt:lpstr>
      <vt:lpstr>PowerPoint 프레젠테이션</vt:lpstr>
      <vt:lpstr>PowerPoint 프레젠테이션</vt:lpstr>
      <vt:lpstr>Total Test Cases</vt:lpstr>
      <vt:lpstr>Test Lines / Code Lines</vt:lpstr>
      <vt:lpstr>Commits</vt:lpstr>
      <vt:lpstr>Test Coverage</vt:lpstr>
      <vt:lpstr>PowerPoint 프레젠테이션</vt:lpstr>
      <vt:lpstr>Test Double 사용률</vt:lpstr>
      <vt:lpstr>Stub 유형의 예시</vt:lpstr>
      <vt:lpstr>Mock 유형의 예시</vt:lpstr>
      <vt:lpstr>다양한 Test Double Library 사용 예시</vt:lpstr>
      <vt:lpstr>PowerPoint 프레젠테이션</vt:lpstr>
      <vt:lpstr>클래스 당 메서드 수</vt:lpstr>
      <vt:lpstr>메서드 평균 Line 수</vt:lpstr>
      <vt:lpstr>Guard Clause 사용 메서드</vt:lpstr>
      <vt:lpstr>코드 복잡도 (Cyclomatic Complexity)</vt:lpstr>
      <vt:lpstr>코드 중복도</vt:lpstr>
      <vt:lpstr>PowerPoint 프레젠테이션</vt:lpstr>
      <vt:lpstr>Scrum Meeting and Integration Test</vt:lpstr>
      <vt:lpstr>Scrum Logs</vt:lpstr>
      <vt:lpstr>Scrum Logs</vt:lpstr>
      <vt:lpstr>Code Quality Metrics</vt:lpstr>
      <vt:lpstr>Code Quality Metrics (Details)</vt:lpstr>
      <vt:lpstr>PowerPoint 프레젠테이션</vt:lpstr>
      <vt:lpstr>소감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linejin1313@gmail.com</dc:creator>
  <cp:lastModifiedBy>User</cp:lastModifiedBy>
  <cp:revision>50</cp:revision>
  <dcterms:created xsi:type="dcterms:W3CDTF">2024-04-15T01:50:35Z</dcterms:created>
  <dcterms:modified xsi:type="dcterms:W3CDTF">2025-06-24T04:05:34Z</dcterms:modified>
</cp:coreProperties>
</file>